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21.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9.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3.xml.rels" ContentType="application/vnd.openxmlformats-package.relationships+xml"/>
  <Override PartName="/ppt/notesSlides/_rels/notesSlide25.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7.xml.rels" ContentType="application/vnd.openxmlformats-package.relationships+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25.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15.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8.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32.jpeg" ContentType="image/jpe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5.png" ContentType="image/png"/>
  <Override PartName="/ppt/media/image2.png" ContentType="image/png"/>
  <Override PartName="/ppt/media/image4.jpeg" ContentType="image/jpeg"/>
  <Override PartName="/ppt/media/image40.png" ContentType="image/png"/>
  <Override PartName="/ppt/media/image5.jpeg" ContentType="image/jpeg"/>
  <Override PartName="/ppt/media/image50.png" ContentType="image/png"/>
  <Override PartName="/ppt/media/image6.png" ContentType="image/png"/>
  <Override PartName="/ppt/media/image36.png" ContentType="image/png"/>
  <Override PartName="/ppt/media/image30.png" ContentType="image/png"/>
  <Override PartName="/ppt/media/image42.png" ContentType="image/png"/>
  <Override PartName="/ppt/media/image44.png" ContentType="image/png"/>
  <Override PartName="/ppt/media/image45.png" ContentType="image/png"/>
  <Override PartName="/ppt/media/image47.png" ContentType="image/png"/>
  <Override PartName="/ppt/media/image35.jpeg" ContentType="image/jpeg"/>
  <Override PartName="/ppt/media/image10.png" ContentType="image/png"/>
  <Override PartName="/ppt/media/image34.png" ContentType="image/png"/>
  <Override PartName="/ppt/media/image29.gif" ContentType="image/gif"/>
  <Override PartName="/ppt/media/image46.png" ContentType="image/png"/>
  <Override PartName="/ppt/media/image51.png" ContentType="image/png"/>
  <Override PartName="/ppt/media/image12.png" ContentType="image/png"/>
  <Override PartName="/ppt/media/image49.png" ContentType="image/png"/>
  <Override PartName="/ppt/media/image41.png" ContentType="image/png"/>
  <Override PartName="/ppt/media/image9.png" ContentType="image/png"/>
  <Override PartName="/ppt/media/image39.png" ContentType="image/png"/>
  <Override PartName="/ppt/media/image53.png" ContentType="image/png"/>
  <Override PartName="/ppt/media/image43.png" ContentType="image/png"/>
  <Override PartName="/ppt/media/image55.png" ContentType="image/png"/>
  <Override PartName="/ppt/media/image27.jpeg" ContentType="image/jpeg"/>
  <Override PartName="/ppt/media/image52.png" ContentType="image/png"/>
  <Override PartName="/ppt/media/image54.jpeg" ContentType="image/jpeg"/>
  <Override PartName="/ppt/media/image13.png" ContentType="image/png"/>
  <Override PartName="/ppt/media/image11.png" ContentType="image/png"/>
  <Override PartName="/ppt/media/image48.png" ContentType="image/png"/>
  <Override PartName="/ppt/media/image38.png" ContentType="image/png"/>
  <Override PartName="/ppt/media/image8.png" ContentType="image/png"/>
  <Override PartName="/ppt/media/image37.png" ContentType="image/png"/>
  <Override PartName="/ppt/media/image7.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12192000" cy="6858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14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43"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44"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45"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46"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433FB4FB-BCD9-49B8-B61B-53B9FFA931D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685800" y="1143000"/>
            <a:ext cx="5486040" cy="3085920"/>
          </a:xfrm>
          <a:prstGeom prst="rect">
            <a:avLst/>
          </a:prstGeom>
          <a:ln w="0">
            <a:noFill/>
          </a:ln>
        </p:spPr>
      </p:sp>
      <p:sp>
        <p:nvSpPr>
          <p:cNvPr id="28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289"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b="0" lang="en-DK" sz="1200" spc="-1" strike="noStrike">
                <a:latin typeface="Times New Roman"/>
              </a:defRPr>
            </a:lvl1pPr>
          </a:lstStyle>
          <a:p>
            <a:pPr algn="r">
              <a:lnSpc>
                <a:spcPct val="100000"/>
              </a:lnSpc>
              <a:buNone/>
            </a:pPr>
            <a:fld id="{666437D3-3715-4C81-B97F-6DBB4D992E8F}" type="slidenum">
              <a:rPr b="0" lang="en-DK" sz="1200" spc="-1" strike="noStrike">
                <a:latin typeface="Times New Roman"/>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685800" y="1143000"/>
            <a:ext cx="5486040" cy="3085920"/>
          </a:xfrm>
          <a:prstGeom prst="rect">
            <a:avLst/>
          </a:prstGeom>
          <a:ln w="0">
            <a:noFill/>
          </a:ln>
        </p:spPr>
      </p:sp>
      <p:sp>
        <p:nvSpPr>
          <p:cNvPr id="29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292"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b="0" lang="en-DK" sz="1200" spc="-1" strike="noStrike">
                <a:latin typeface="Times New Roman"/>
              </a:defRPr>
            </a:lvl1pPr>
          </a:lstStyle>
          <a:p>
            <a:pPr algn="r">
              <a:lnSpc>
                <a:spcPct val="100000"/>
              </a:lnSpc>
              <a:buNone/>
            </a:pPr>
            <a:fld id="{C6202D37-6E93-47A6-BB10-B64C053F0D1F}" type="slidenum">
              <a:rPr b="0" lang="en-DK" sz="1200" spc="-1" strike="noStrike">
                <a:latin typeface="Times New Roman"/>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685800" y="1143000"/>
            <a:ext cx="5486040" cy="308592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DK" sz="2000" spc="-1" strike="noStrike">
                <a:latin typeface="Arial"/>
              </a:rPr>
              <a:t>1250 raw data</a:t>
            </a: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295"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b="0" lang="en-DK" sz="1200" spc="-1" strike="noStrike">
                <a:latin typeface="Times New Roman"/>
              </a:defRPr>
            </a:lvl1pPr>
          </a:lstStyle>
          <a:p>
            <a:pPr algn="r">
              <a:lnSpc>
                <a:spcPct val="100000"/>
              </a:lnSpc>
              <a:buNone/>
            </a:pPr>
            <a:fld id="{D2314DDB-B39D-40B9-AA2E-5E0267999F43}" type="slidenum">
              <a:rPr b="0" lang="en-DK" sz="1200" spc="-1" strike="noStrike">
                <a:latin typeface="Times New Roman"/>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685800" y="1143000"/>
            <a:ext cx="5486040" cy="3085920"/>
          </a:xfrm>
          <a:prstGeom prst="rect">
            <a:avLst/>
          </a:prstGeom>
          <a:ln w="0">
            <a:noFill/>
          </a:ln>
        </p:spPr>
      </p:sp>
      <p:sp>
        <p:nvSpPr>
          <p:cNvPr id="297" name="PlaceHolder 2"/>
          <p:cNvSpPr>
            <a:spLocks noGrp="1"/>
          </p:cNvSpPr>
          <p:nvPr>
            <p:ph type="body"/>
          </p:nvPr>
        </p:nvSpPr>
        <p:spPr>
          <a:xfrm>
            <a:off x="685800" y="4400640"/>
            <a:ext cx="5486040" cy="3600000"/>
          </a:xfrm>
          <a:prstGeom prst="rect">
            <a:avLst/>
          </a:prstGeom>
          <a:noFill/>
          <a:ln w="0">
            <a:noFill/>
          </a:ln>
        </p:spPr>
        <p:txBody>
          <a:bodyPr anchor="t">
            <a:noAutofit/>
          </a:bodyPr>
          <a:p>
            <a:pPr marL="228600" indent="-228600">
              <a:lnSpc>
                <a:spcPct val="100000"/>
              </a:lnSpc>
              <a:buClr>
                <a:srgbClr val="000000"/>
              </a:buClr>
              <a:buFont typeface="StarSymbol"/>
              <a:buAutoNum type="arabicPeriod"/>
            </a:pPr>
            <a:r>
              <a:rPr b="0" lang="en-DK" sz="2000" spc="-1" strike="noStrike">
                <a:latin typeface="Arial"/>
              </a:rPr>
              <a:t>PREPROCESSING step: a series of</a:t>
            </a:r>
            <a:r>
              <a:rPr b="0" lang="da-DK" sz="2000" spc="-1" strike="noStrike">
                <a:latin typeface="Arial"/>
              </a:rPr>
              <a:t> algorithms that convert your raw data to a table of metabolic features</a:t>
            </a:r>
            <a:endParaRPr b="0" lang="en-US" sz="2000" spc="-1" strike="noStrike">
              <a:latin typeface="Arial"/>
            </a:endParaRPr>
          </a:p>
          <a:p>
            <a:pPr marL="228600" indent="-228600">
              <a:lnSpc>
                <a:spcPct val="100000"/>
              </a:lnSpc>
              <a:buClr>
                <a:srgbClr val="000000"/>
              </a:buClr>
              <a:buFont typeface="StarSymbol"/>
              <a:buAutoNum type="arabicPeriod"/>
            </a:pPr>
            <a:r>
              <a:rPr b="0" lang="en-DK" sz="2000" spc="-1" strike="noStrike">
                <a:latin typeface="Arial"/>
              </a:rPr>
              <a:t>SIRIUS+CSI:FingerID: formula and structural predictions. </a:t>
            </a:r>
            <a:endParaRPr b="0" lang="en-US" sz="2000" spc="-1" strike="noStrike">
              <a:latin typeface="Arial"/>
            </a:endParaRPr>
          </a:p>
          <a:p>
            <a:pPr marL="228600" indent="-228600">
              <a:lnSpc>
                <a:spcPct val="100000"/>
              </a:lnSpc>
              <a:buClr>
                <a:srgbClr val="000000"/>
              </a:buClr>
              <a:buFont typeface="StarSymbol"/>
              <a:buAutoNum type="arabicPeriod"/>
            </a:pPr>
            <a:r>
              <a:rPr b="0" lang="en-GB" sz="1200" spc="-1" strike="noStrike">
                <a:solidFill>
                  <a:srgbClr val="000000"/>
                </a:solidFill>
                <a:latin typeface="+mn-lt"/>
                <a:ea typeface="+mn-ea"/>
              </a:rPr>
              <a:t>GNPS FBMN and library matching</a:t>
            </a:r>
            <a:endParaRPr b="0" lang="en-US" sz="1200" spc="-1" strike="noStrike">
              <a:latin typeface="Arial"/>
            </a:endParaRPr>
          </a:p>
          <a:p>
            <a:pPr marL="228600" indent="-228600">
              <a:lnSpc>
                <a:spcPct val="100000"/>
              </a:lnSpc>
              <a:buClr>
                <a:srgbClr val="000000"/>
              </a:buClr>
              <a:buFont typeface="StarSymbol"/>
              <a:buAutoNum type="arabicPeriod"/>
            </a:pPr>
            <a:r>
              <a:rPr b="0" lang="en-GB" sz="1200" spc="-1" strike="noStrike">
                <a:solidFill>
                  <a:srgbClr val="000000"/>
                </a:solidFill>
                <a:latin typeface="+mn-lt"/>
                <a:ea typeface="+mn-ea"/>
              </a:rPr>
              <a:t>Re-quantification &amp;data exploration</a:t>
            </a: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a:p>
            <a:pPr>
              <a:lnSpc>
                <a:spcPct val="100000"/>
              </a:lnSpc>
              <a:buNone/>
            </a:pPr>
            <a:endParaRPr b="0" lang="en-US" sz="1200" spc="-1" strike="noStrike">
              <a:latin typeface="Arial"/>
            </a:endParaRPr>
          </a:p>
        </p:txBody>
      </p:sp>
      <p:sp>
        <p:nvSpPr>
          <p:cNvPr id="298"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b="0" lang="en-DK" sz="1200" spc="-1" strike="noStrike">
                <a:latin typeface="Times New Roman"/>
              </a:defRPr>
            </a:lvl1pPr>
          </a:lstStyle>
          <a:p>
            <a:pPr algn="r">
              <a:lnSpc>
                <a:spcPct val="100000"/>
              </a:lnSpc>
              <a:buNone/>
            </a:pPr>
            <a:fld id="{14308F6C-6379-4A91-B2F8-82A7B30DA0E8}" type="slidenum">
              <a:rPr b="0" lang="en-DK"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685800" y="1143000"/>
            <a:ext cx="5486040" cy="3085920"/>
          </a:xfrm>
          <a:prstGeom prst="rect">
            <a:avLst/>
          </a:prstGeom>
          <a:ln w="0">
            <a:noFill/>
          </a:ln>
        </p:spPr>
      </p:sp>
      <p:sp>
        <p:nvSpPr>
          <p:cNvPr id="30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01"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A37C21E9-51A8-4A05-8ECE-2792173AA36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685800" y="1143000"/>
            <a:ext cx="5486040" cy="3085920"/>
          </a:xfrm>
          <a:prstGeom prst="rect">
            <a:avLst/>
          </a:prstGeom>
          <a:ln w="0">
            <a:noFill/>
          </a:ln>
        </p:spPr>
      </p:sp>
      <p:sp>
        <p:nvSpPr>
          <p:cNvPr id="30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GB" sz="1200" spc="-1" strike="noStrike">
                <a:solidFill>
                  <a:srgbClr val="000000"/>
                </a:solidFill>
                <a:latin typeface="+mn-lt"/>
                <a:ea typeface="+mn-ea"/>
              </a:rPr>
              <a:t>The profile raw data detected by a mass spectrometer consists of distributed signal across m/z values at each point where an ion is detected. Centroid data is raw data that has been processed by an algorithm to retain only the local maximum in each range in which an ion is detected. </a:t>
            </a:r>
            <a:endParaRPr b="0" lang="en-US" sz="1200" spc="-1" strike="noStrike">
              <a:latin typeface="Arial"/>
            </a:endParaRPr>
          </a:p>
        </p:txBody>
      </p:sp>
      <p:sp>
        <p:nvSpPr>
          <p:cNvPr id="304"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45DB56C9-E16D-45FF-B19C-E26C59000F6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685800" y="1143000"/>
            <a:ext cx="5486040" cy="3085920"/>
          </a:xfrm>
          <a:prstGeom prst="rect">
            <a:avLst/>
          </a:prstGeom>
          <a:ln w="0">
            <a:noFill/>
          </a:ln>
        </p:spPr>
      </p:sp>
      <p:sp>
        <p:nvSpPr>
          <p:cNvPr id="306"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GB" sz="2000" spc="-1" strike="noStrike">
                <a:latin typeface="Arial"/>
              </a:rPr>
              <a:t>Peaks of a MSExperiment are sorted by their intensity and stored in a list of potential chromatographic apex positions. Only peaks that are above the noise threshold (user-defined) are taken into account. This saves computational resources and decreases the noise in the resulting output. Mass traces are extended in retention time. The extension phase ends when either the frequency of gathered peaks drops below a threshold.</a:t>
            </a:r>
            <a:endParaRPr b="0" lang="en-US" sz="2000" spc="-1" strike="noStrike">
              <a:latin typeface="Arial"/>
            </a:endParaRPr>
          </a:p>
        </p:txBody>
      </p:sp>
      <p:sp>
        <p:nvSpPr>
          <p:cNvPr id="307"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7C99879B-3740-4E5B-8B10-1B8617FED67B}"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685800" y="1143000"/>
            <a:ext cx="5486040" cy="3085920"/>
          </a:xfrm>
          <a:prstGeom prst="rect">
            <a:avLst/>
          </a:prstGeom>
          <a:ln w="0">
            <a:noFill/>
          </a:ln>
        </p:spPr>
      </p:sp>
      <p:sp>
        <p:nvSpPr>
          <p:cNvPr id="309"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GB" sz="2000" spc="-1" strike="noStrike">
                <a:latin typeface="Arial"/>
              </a:rPr>
              <a:t>Mass traces may consist of several consecutively (partly overlapping) eluting peaks. Especially in metabolomics, isomeric compounds with exactly the same mass but different retentional behaviour may still be contained in the same mass trace. This detects local minima/maxima in order to separate the chromatographic peaks from each other . This method in other words is "deconvolution”.</a:t>
            </a:r>
            <a:endParaRPr b="0" lang="en-US" sz="2000" spc="-1" strike="noStrike">
              <a:latin typeface="Arial"/>
            </a:endParaRPr>
          </a:p>
        </p:txBody>
      </p:sp>
      <p:sp>
        <p:nvSpPr>
          <p:cNvPr id="310"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C14D5719-0A82-4A14-B482-55A7B0F13BB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en-GB" sz="2000" spc="-1" strike="noStrike">
                <a:latin typeface="Arial"/>
              </a:rPr>
              <a:t>Monoisotopic mass traces are accompanied by satellite C13 peaks and thus may make the analysis more difficult. FeatureFinderMetabo fulfills a further data reduction step by assembling compatible mass traces to metabolite features (that is, all mass traces originating from one metabolite).</a:t>
            </a:r>
            <a:endParaRPr b="0" lang="en-US" sz="2000" spc="-1" strike="noStrike">
              <a:latin typeface="Arial"/>
            </a:endParaRPr>
          </a:p>
        </p:txBody>
      </p:sp>
      <p:sp>
        <p:nvSpPr>
          <p:cNvPr id="313"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BED14AF1-00E4-433E-8259-76C4119FB26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685800" y="1143000"/>
            <a:ext cx="5486040" cy="308592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277"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b="0" lang="en-DK" sz="1200" spc="-1" strike="noStrike">
                <a:latin typeface="Times New Roman"/>
              </a:defRPr>
            </a:lvl1pPr>
          </a:lstStyle>
          <a:p>
            <a:pPr algn="r">
              <a:lnSpc>
                <a:spcPct val="100000"/>
              </a:lnSpc>
              <a:buNone/>
            </a:pPr>
            <a:fld id="{881676F9-20AD-4708-8EF9-0384FEE7CD1B}" type="slidenum">
              <a:rPr b="0" lang="en-DK" sz="1200" spc="-1" strike="noStrike">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685800" y="1143000"/>
            <a:ext cx="5486040" cy="3085920"/>
          </a:xfrm>
          <a:prstGeom prst="rect">
            <a:avLst/>
          </a:prstGeom>
          <a:ln w="0">
            <a:noFill/>
          </a:ln>
        </p:spPr>
      </p:sp>
      <p:sp>
        <p:nvSpPr>
          <p:cNvPr id="31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16"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b="0" lang="en-DK" sz="1200" spc="-1" strike="noStrike">
                <a:latin typeface="Times New Roman"/>
              </a:defRPr>
            </a:lvl1pPr>
          </a:lstStyle>
          <a:p>
            <a:pPr algn="r">
              <a:lnSpc>
                <a:spcPct val="100000"/>
              </a:lnSpc>
              <a:buNone/>
            </a:pPr>
            <a:fld id="{336DD84F-12E2-4316-A080-AF615CF6CD7F}" type="slidenum">
              <a:rPr b="0" lang="en-DK" sz="1200" spc="-1" strike="noStrike">
                <a:latin typeface="Times New Roman"/>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685800" y="1143000"/>
            <a:ext cx="5486040" cy="3085920"/>
          </a:xfrm>
          <a:prstGeom prst="rect">
            <a:avLst/>
          </a:prstGeom>
          <a:ln w="0">
            <a:noFill/>
          </a:ln>
        </p:spPr>
      </p:sp>
      <p:sp>
        <p:nvSpPr>
          <p:cNvPr id="31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19"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b="0" lang="en-DK" sz="1200" spc="-1" strike="noStrike">
                <a:latin typeface="Times New Roman"/>
              </a:defRPr>
            </a:lvl1pPr>
          </a:lstStyle>
          <a:p>
            <a:pPr algn="r">
              <a:lnSpc>
                <a:spcPct val="100000"/>
              </a:lnSpc>
              <a:buNone/>
            </a:pPr>
            <a:fld id="{5B5AA127-4A01-4602-BC5B-6EC5DAB582FA}" type="slidenum">
              <a:rPr b="0" lang="en-DK" sz="1200" spc="-1" strike="noStrike">
                <a:latin typeface="Times New Roman"/>
              </a:rPr>
              <a:t>&lt;number&gt;</a:t>
            </a:fld>
            <a:endParaRPr b="0" lang="en-US"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685800" y="1143000"/>
            <a:ext cx="5486040" cy="3085920"/>
          </a:xfrm>
          <a:prstGeom prst="rect">
            <a:avLst/>
          </a:prstGeom>
          <a:ln w="0">
            <a:noFill/>
          </a:ln>
        </p:spPr>
      </p:sp>
      <p:sp>
        <p:nvSpPr>
          <p:cNvPr id="32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en-GB" sz="2000" spc="-1" strike="noStrike">
                <a:latin typeface="Arial"/>
              </a:rPr>
              <a:t>Build your own custom workflows for automated data processing</a:t>
            </a:r>
            <a:endParaRPr b="0" lang="en-US" sz="2000" spc="-1" strike="noStrike">
              <a:latin typeface="Arial"/>
            </a:endParaRPr>
          </a:p>
          <a:p>
            <a:pPr marL="216000" indent="-216000">
              <a:lnSpc>
                <a:spcPct val="100000"/>
              </a:lnSpc>
              <a:buNone/>
            </a:pPr>
            <a:endParaRPr b="0" lang="en-US" sz="2000" spc="-1" strike="noStrike">
              <a:latin typeface="Arial"/>
            </a:endParaRPr>
          </a:p>
        </p:txBody>
      </p:sp>
      <p:sp>
        <p:nvSpPr>
          <p:cNvPr id="322"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b="0" lang="en-DK" sz="1200" spc="-1" strike="noStrike">
                <a:latin typeface="Times New Roman"/>
              </a:defRPr>
            </a:lvl1pPr>
          </a:lstStyle>
          <a:p>
            <a:pPr algn="r">
              <a:lnSpc>
                <a:spcPct val="100000"/>
              </a:lnSpc>
              <a:buNone/>
            </a:pPr>
            <a:fld id="{05F21A75-9C31-48BC-B748-0283639580C0}" type="slidenum">
              <a:rPr b="0" lang="en-DK" sz="1200" spc="-1" strike="noStrike">
                <a:latin typeface="Times New Roman"/>
              </a:rPr>
              <a:t>&lt;number&gt;</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685800" y="1143000"/>
            <a:ext cx="5486040" cy="308592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25"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b="0" lang="en-DK" sz="1200" spc="-1" strike="noStrike">
                <a:latin typeface="Times New Roman"/>
              </a:defRPr>
            </a:lvl1pPr>
          </a:lstStyle>
          <a:p>
            <a:pPr algn="r">
              <a:lnSpc>
                <a:spcPct val="100000"/>
              </a:lnSpc>
              <a:buNone/>
            </a:pPr>
            <a:fld id="{A1F03FCB-D38B-4070-85DA-0F07C8880EF1}" type="slidenum">
              <a:rPr b="0" lang="en-DK" sz="1200" spc="-1" strike="noStrike">
                <a:latin typeface="Times New Roman"/>
              </a:rPr>
              <a:t>&lt;number&gt;</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685800" y="1143000"/>
            <a:ext cx="5486040" cy="308592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28"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b="0" lang="en-DK" sz="1200" spc="-1" strike="noStrike">
                <a:latin typeface="Times New Roman"/>
              </a:defRPr>
            </a:lvl1pPr>
          </a:lstStyle>
          <a:p>
            <a:pPr algn="r">
              <a:lnSpc>
                <a:spcPct val="100000"/>
              </a:lnSpc>
              <a:buNone/>
            </a:pPr>
            <a:fld id="{FEAA836C-334E-4A35-A4B1-8E11332293E6}" type="slidenum">
              <a:rPr b="0" lang="en-DK" sz="1200" spc="-1" strike="noStrike">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sldImg"/>
          </p:nvPr>
        </p:nvSpPr>
        <p:spPr>
          <a:xfrm>
            <a:off x="88920" y="744480"/>
            <a:ext cx="6619680" cy="3723840"/>
          </a:xfrm>
          <a:prstGeom prst="rect">
            <a:avLst/>
          </a:prstGeom>
          <a:ln w="0">
            <a:noFill/>
          </a:ln>
        </p:spPr>
      </p:sp>
      <p:sp>
        <p:nvSpPr>
          <p:cNvPr id="279" name="PlaceHolder 2"/>
          <p:cNvSpPr>
            <a:spLocks noGrp="1"/>
          </p:cNvSpPr>
          <p:nvPr>
            <p:ph type="body"/>
          </p:nvPr>
        </p:nvSpPr>
        <p:spPr>
          <a:xfrm>
            <a:off x="679320" y="4716360"/>
            <a:ext cx="5438520" cy="4465080"/>
          </a:xfrm>
          <a:prstGeom prst="rect">
            <a:avLst/>
          </a:prstGeom>
          <a:noFill/>
          <a:ln w="0">
            <a:noFill/>
          </a:ln>
        </p:spPr>
        <p:txBody>
          <a:bodyPr anchor="t">
            <a:noAutofit/>
          </a:bodyPr>
          <a:p>
            <a:pPr marL="441000" indent="-306360">
              <a:lnSpc>
                <a:spcPct val="100000"/>
              </a:lnSpc>
              <a:buClr>
                <a:srgbClr val="000000"/>
              </a:buClr>
              <a:buFont typeface="StarSymbol"/>
              <a:buChar char="-"/>
            </a:pPr>
            <a:r>
              <a:rPr b="0" lang="en-US" sz="2000" spc="-1" strike="noStrike">
                <a:latin typeface="Arial"/>
              </a:rPr>
              <a:t>direct publishing after straightforward software analysis </a:t>
            </a:r>
            <a:endParaRPr b="0" lang="en-US" sz="2000" spc="-1" strike="noStrike">
              <a:latin typeface="Arial"/>
            </a:endParaRPr>
          </a:p>
          <a:p>
            <a:pPr marL="441000" indent="-306360">
              <a:lnSpc>
                <a:spcPct val="100000"/>
              </a:lnSpc>
              <a:buClr>
                <a:srgbClr val="000000"/>
              </a:buClr>
              <a:buFont typeface="StarSymbol"/>
              <a:buChar char="-"/>
            </a:pPr>
            <a:r>
              <a:rPr b="0" lang="en-US" sz="2000" spc="-1" strike="noStrike">
                <a:latin typeface="Arial"/>
              </a:rPr>
              <a:t>“</a:t>
            </a:r>
            <a:r>
              <a:rPr b="0" lang="en-US" sz="2000" spc="-1" strike="noStrike">
                <a:latin typeface="Arial"/>
              </a:rPr>
              <a:t>One-Tool-Solution” for every type of experiment</a:t>
            </a:r>
            <a:endParaRPr b="0" lang="en-US" sz="2000" spc="-1" strike="noStrike">
              <a:latin typeface="Arial"/>
            </a:endParaRPr>
          </a:p>
          <a:p>
            <a:pPr marL="441000" indent="-306360">
              <a:lnSpc>
                <a:spcPct val="100000"/>
              </a:lnSpc>
              <a:buClr>
                <a:srgbClr val="000000"/>
              </a:buClr>
              <a:buFont typeface="StarSymbol"/>
              <a:buChar char="-"/>
            </a:pPr>
            <a:r>
              <a:rPr b="0" lang="en-US" sz="2000" spc="-1" strike="noStrike">
                <a:latin typeface="Arial"/>
              </a:rPr>
              <a:t>the workflow should replace most of the informatics part of the methods section (a zip in addition to the “Excel” results)</a:t>
            </a: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280" name="PlaceHolder 3"/>
          <p:cNvSpPr>
            <a:spLocks noGrp="1"/>
          </p:cNvSpPr>
          <p:nvPr>
            <p:ph type="sldNum" idx="17"/>
          </p:nvPr>
        </p:nvSpPr>
        <p:spPr>
          <a:xfrm>
            <a:off x="3848760" y="9427680"/>
            <a:ext cx="2947320" cy="496800"/>
          </a:xfrm>
          <a:prstGeom prst="rect">
            <a:avLst/>
          </a:prstGeom>
          <a:noFill/>
          <a:ln w="0">
            <a:noFill/>
          </a:ln>
        </p:spPr>
        <p:txBody>
          <a:bodyPr anchor="b">
            <a:noAutofit/>
          </a:bodyPr>
          <a:lstStyle>
            <a:lvl1pPr algn="r">
              <a:lnSpc>
                <a:spcPct val="100000"/>
              </a:lnSpc>
              <a:buNone/>
              <a:defRPr b="0" lang="en-US" sz="1200" spc="-1" strike="noStrike">
                <a:solidFill>
                  <a:srgbClr val="000000"/>
                </a:solidFill>
                <a:latin typeface="Trebuchet MS"/>
                <a:ea typeface="Trebuchet MS"/>
              </a:defRPr>
            </a:lvl1pPr>
          </a:lstStyle>
          <a:p>
            <a:pPr algn="r">
              <a:lnSpc>
                <a:spcPct val="100000"/>
              </a:lnSpc>
              <a:buNone/>
            </a:pPr>
            <a:fld id="{2C438A43-EB64-4FC0-9EB7-D82BD42E32A9}" type="slidenum">
              <a:rPr b="0" lang="en-US" sz="1200" spc="-1" strike="noStrike">
                <a:solidFill>
                  <a:srgbClr val="000000"/>
                </a:solidFill>
                <a:latin typeface="Trebuchet MS"/>
                <a:ea typeface="Trebuchet MS"/>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138240" y="768240"/>
            <a:ext cx="6822720" cy="3838320"/>
          </a:xfrm>
          <a:prstGeom prst="rect">
            <a:avLst/>
          </a:prstGeom>
          <a:ln w="0">
            <a:noFill/>
          </a:ln>
        </p:spPr>
      </p:sp>
      <p:sp>
        <p:nvSpPr>
          <p:cNvPr id="282" name="PlaceHolder 2"/>
          <p:cNvSpPr>
            <a:spLocks noGrp="1"/>
          </p:cNvSpPr>
          <p:nvPr>
            <p:ph type="body"/>
          </p:nvPr>
        </p:nvSpPr>
        <p:spPr>
          <a:xfrm>
            <a:off x="709560" y="4862520"/>
            <a:ext cx="5679720" cy="4603320"/>
          </a:xfrm>
          <a:prstGeom prst="rect">
            <a:avLst/>
          </a:prstGeom>
          <a:noFill/>
          <a:ln w="0">
            <a:noFill/>
          </a:ln>
        </p:spPr>
        <p:txBody>
          <a:bodyPr lIns="94680" rIns="94680" tIns="47520" bIns="47520" anchor="t">
            <a:noAutofit/>
          </a:bodyPr>
          <a:p>
            <a:pPr>
              <a:lnSpc>
                <a:spcPct val="100000"/>
              </a:lnSpc>
              <a:spcBef>
                <a:spcPts val="360"/>
              </a:spcBef>
              <a:buNone/>
              <a:tabLst>
                <a:tab algn="l" pos="0"/>
              </a:tabLst>
            </a:pPr>
            <a:r>
              <a:rPr b="0" lang="de-DE" sz="2000" spc="-1" strike="noStrike">
                <a:latin typeface="Arial"/>
              </a:rPr>
              <a:t>To understand OpenMS we need to understand </a:t>
            </a:r>
            <a:endParaRPr b="0" lang="en-US" sz="2000" spc="-1" strike="noStrike">
              <a:latin typeface="Arial"/>
            </a:endParaRPr>
          </a:p>
        </p:txBody>
      </p:sp>
      <p:sp>
        <p:nvSpPr>
          <p:cNvPr id="283" name="PlaceHolder 3"/>
          <p:cNvSpPr>
            <a:spLocks noGrp="1"/>
          </p:cNvSpPr>
          <p:nvPr>
            <p:ph type="sldNum" idx="18"/>
          </p:nvPr>
        </p:nvSpPr>
        <p:spPr>
          <a:xfrm>
            <a:off x="4019400" y="9720360"/>
            <a:ext cx="3078000" cy="512280"/>
          </a:xfrm>
          <a:prstGeom prst="rect">
            <a:avLst/>
          </a:prstGeom>
          <a:noFill/>
          <a:ln w="0">
            <a:noFill/>
          </a:ln>
        </p:spPr>
        <p:txBody>
          <a:bodyPr lIns="94680" rIns="94680" tIns="47520" bIns="47520" anchor="b">
            <a:noAutofit/>
          </a:bodyPr>
          <a:lstStyle>
            <a:lvl1pPr algn="r">
              <a:lnSpc>
                <a:spcPct val="100000"/>
              </a:lnSpc>
              <a:buNone/>
              <a:tabLst>
                <a:tab algn="l" pos="0"/>
              </a:tabLst>
              <a:defRPr b="0" lang="en-US" sz="1200" spc="-1" strike="noStrike">
                <a:solidFill>
                  <a:srgbClr val="000000"/>
                </a:solidFill>
                <a:latin typeface="+mn-lt"/>
                <a:ea typeface="+mn-ea"/>
              </a:defRPr>
            </a:lvl1pPr>
          </a:lstStyle>
          <a:p>
            <a:pPr algn="r">
              <a:lnSpc>
                <a:spcPct val="100000"/>
              </a:lnSpc>
              <a:buNone/>
              <a:tabLst>
                <a:tab algn="l" pos="0"/>
              </a:tabLst>
            </a:pPr>
            <a:fld id="{2E8FA805-4B72-42B7-A729-4A24CE58FE30}"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138240" y="768240"/>
            <a:ext cx="6822720" cy="3838320"/>
          </a:xfrm>
          <a:prstGeom prst="rect">
            <a:avLst/>
          </a:prstGeom>
          <a:ln w="0">
            <a:noFill/>
          </a:ln>
        </p:spPr>
      </p:sp>
      <p:sp>
        <p:nvSpPr>
          <p:cNvPr id="285" name="PlaceHolder 2"/>
          <p:cNvSpPr>
            <a:spLocks noGrp="1"/>
          </p:cNvSpPr>
          <p:nvPr>
            <p:ph type="body"/>
          </p:nvPr>
        </p:nvSpPr>
        <p:spPr>
          <a:xfrm>
            <a:off x="709560" y="4862520"/>
            <a:ext cx="5679720" cy="4603320"/>
          </a:xfrm>
          <a:prstGeom prst="rect">
            <a:avLst/>
          </a:prstGeom>
          <a:noFill/>
          <a:ln w="0">
            <a:noFill/>
          </a:ln>
        </p:spPr>
        <p:txBody>
          <a:bodyPr lIns="94680" rIns="94680" tIns="47520" bIns="47520" anchor="t">
            <a:noAutofit/>
          </a:bodyPr>
          <a:p>
            <a:pPr>
              <a:lnSpc>
                <a:spcPct val="110000"/>
              </a:lnSpc>
              <a:spcBef>
                <a:spcPts val="400"/>
              </a:spcBef>
              <a:buNone/>
              <a:tabLst>
                <a:tab algn="l" pos="0"/>
              </a:tabLst>
            </a:pPr>
            <a:r>
              <a:rPr b="0" lang="en-US" sz="2400" spc="-1" strike="noStrike">
                <a:latin typeface="Arial"/>
              </a:rPr>
              <a:t>Many workflow systems exist with different characteristics: </a:t>
            </a:r>
            <a:endParaRPr b="0" lang="en-US" sz="2400" spc="-1" strike="noStrike">
              <a:latin typeface="Arial"/>
            </a:endParaRPr>
          </a:p>
          <a:p>
            <a:pPr lvl="1" marL="743040" indent="-337680">
              <a:lnSpc>
                <a:spcPct val="110000"/>
              </a:lnSpc>
              <a:spcBef>
                <a:spcPts val="281"/>
              </a:spcBef>
              <a:buClr>
                <a:srgbClr val="000000"/>
              </a:buClr>
              <a:buFont typeface="Symbol" charset="2"/>
              <a:buChar char=""/>
              <a:tabLst>
                <a:tab algn="l" pos="0"/>
              </a:tabLst>
            </a:pPr>
            <a:r>
              <a:rPr b="0" lang="en-US" sz="1800" spc="-1" strike="noStrike">
                <a:latin typeface="Arial"/>
              </a:rPr>
              <a:t>Standalone, server-based or both</a:t>
            </a:r>
            <a:endParaRPr b="0" lang="en-US" sz="1800" spc="-1" strike="noStrike">
              <a:latin typeface="Arial"/>
            </a:endParaRPr>
          </a:p>
          <a:p>
            <a:pPr lvl="1" marL="743040" indent="-337680">
              <a:lnSpc>
                <a:spcPct val="110000"/>
              </a:lnSpc>
              <a:spcBef>
                <a:spcPts val="281"/>
              </a:spcBef>
              <a:buClr>
                <a:srgbClr val="000000"/>
              </a:buClr>
              <a:buFont typeface="Symbol" charset="2"/>
              <a:buChar char=""/>
              <a:tabLst>
                <a:tab algn="l" pos="0"/>
              </a:tabLst>
            </a:pPr>
            <a:r>
              <a:rPr b="0" lang="en-US" sz="1800" spc="-1" strike="noStrike">
                <a:latin typeface="Arial"/>
              </a:rPr>
              <a:t>Different levels of visualization of the workflows (from scripts only to  visually construct- and configurable with interactive outputs)</a:t>
            </a:r>
            <a:endParaRPr b="0" lang="en-US" sz="1800" spc="-1" strike="noStrike">
              <a:latin typeface="Arial"/>
            </a:endParaRPr>
          </a:p>
          <a:p>
            <a:pPr lvl="1" marL="743040" indent="-337680">
              <a:lnSpc>
                <a:spcPct val="110000"/>
              </a:lnSpc>
              <a:spcBef>
                <a:spcPts val="281"/>
              </a:spcBef>
              <a:buClr>
                <a:srgbClr val="000000"/>
              </a:buClr>
              <a:buFont typeface="Symbol" charset="2"/>
              <a:buChar char=""/>
              <a:tabLst>
                <a:tab algn="l" pos="0"/>
              </a:tabLst>
            </a:pPr>
            <a:r>
              <a:rPr b="0" lang="en-US" sz="1800" spc="-1" strike="noStrike">
                <a:latin typeface="Arial"/>
              </a:rPr>
              <a:t>Different executors for various compute environments </a:t>
            </a:r>
            <a:br>
              <a:rPr sz="1800"/>
            </a:br>
            <a:r>
              <a:rPr b="0" lang="en-US" sz="1800" spc="-1" strike="noStrike">
                <a:latin typeface="Arial"/>
              </a:rPr>
              <a:t>(local, container, cloud, HPC scheduler)</a:t>
            </a:r>
            <a:endParaRPr b="0" lang="en-US" sz="1800" spc="-1" strike="noStrike">
              <a:latin typeface="Arial"/>
            </a:endParaRPr>
          </a:p>
          <a:p>
            <a:pPr lvl="1" marL="743040" indent="-337680">
              <a:lnSpc>
                <a:spcPct val="110000"/>
              </a:lnSpc>
              <a:spcBef>
                <a:spcPts val="281"/>
              </a:spcBef>
              <a:buClr>
                <a:srgbClr val="000000"/>
              </a:buClr>
              <a:buFont typeface="Symbol" charset="2"/>
              <a:buChar char=""/>
              <a:tabLst>
                <a:tab algn="l" pos="0"/>
              </a:tabLst>
            </a:pPr>
            <a:r>
              <a:rPr b="0" lang="en-US" sz="1800" spc="-1" strike="noStrike">
                <a:latin typeface="Arial"/>
              </a:rPr>
              <a:t>Workflow execution only vs. full integration platform</a:t>
            </a:r>
            <a:endParaRPr b="0" lang="en-US" sz="1800" spc="-1" strike="noStrike">
              <a:latin typeface="Arial"/>
            </a:endParaRPr>
          </a:p>
          <a:p>
            <a:pPr>
              <a:lnSpc>
                <a:spcPct val="110000"/>
              </a:lnSpc>
              <a:spcBef>
                <a:spcPts val="281"/>
              </a:spcBef>
              <a:buNone/>
              <a:tabLst>
                <a:tab algn="l" pos="0"/>
              </a:tabLst>
            </a:pPr>
            <a:endParaRPr b="0" lang="en-US" sz="1200" spc="-1" strike="noStrike">
              <a:latin typeface="Arial"/>
            </a:endParaRPr>
          </a:p>
          <a:p>
            <a:pPr>
              <a:lnSpc>
                <a:spcPct val="100000"/>
              </a:lnSpc>
              <a:spcBef>
                <a:spcPts val="641"/>
              </a:spcBef>
              <a:buNone/>
              <a:tabLst>
                <a:tab algn="l" pos="0"/>
              </a:tabLst>
            </a:pPr>
            <a:r>
              <a:rPr b="0" lang="en-US" sz="1200" spc="-1" strike="noStrike">
                <a:latin typeface="Arial"/>
              </a:rPr>
              <a:t>Galaxy Great for:</a:t>
            </a:r>
            <a:endParaRPr b="0" lang="en-US" sz="1200" spc="-1" strike="noStrike">
              <a:latin typeface="Arial"/>
            </a:endParaRPr>
          </a:p>
          <a:p>
            <a:pPr marL="457200" indent="-343080">
              <a:lnSpc>
                <a:spcPct val="100000"/>
              </a:lnSpc>
              <a:spcBef>
                <a:spcPts val="641"/>
              </a:spcBef>
              <a:buClr>
                <a:srgbClr val="000000"/>
              </a:buClr>
              <a:buFont typeface="Arial"/>
              <a:buChar char="•"/>
              <a:tabLst>
                <a:tab algn="l" pos="0"/>
              </a:tabLst>
            </a:pPr>
            <a:r>
              <a:rPr b="0" lang="en-US" sz="1200" spc="-1" strike="noStrike">
                <a:latin typeface="Arial"/>
              </a:rPr>
              <a:t>Integration created by Matthias Bernt, UFZ Leipzig</a:t>
            </a:r>
            <a:endParaRPr b="0" lang="en-US" sz="1200" spc="-1" strike="noStrike">
              <a:latin typeface="Arial"/>
            </a:endParaRPr>
          </a:p>
          <a:p>
            <a:pPr>
              <a:lnSpc>
                <a:spcPct val="100000"/>
              </a:lnSpc>
              <a:buNone/>
              <a:tabLst>
                <a:tab algn="l" pos="0"/>
              </a:tabLst>
            </a:pPr>
            <a:r>
              <a:rPr b="0" lang="en-US" sz="1200" spc="-1" strike="noStrike">
                <a:latin typeface="Arial"/>
              </a:rPr>
              <a:t>Stable workflows that only use tools of an OpenMS release (current 2.6.0)</a:t>
            </a:r>
            <a:endParaRPr b="0" lang="en-US" sz="1200" spc="-1" strike="noStrike">
              <a:latin typeface="Arial"/>
            </a:endParaRPr>
          </a:p>
          <a:p>
            <a:pPr marL="457200" indent="-343080">
              <a:lnSpc>
                <a:spcPct val="100000"/>
              </a:lnSpc>
              <a:buClr>
                <a:srgbClr val="000000"/>
              </a:buClr>
              <a:buFont typeface="Arial"/>
              <a:buChar char="•"/>
              <a:tabLst>
                <a:tab algn="l" pos="0"/>
              </a:tabLst>
            </a:pPr>
            <a:r>
              <a:rPr b="0" lang="en-US" sz="1200" spc="-1" strike="noStrike">
                <a:latin typeface="Arial"/>
              </a:rPr>
              <a:t>Promoting tools without having users install OpenMS </a:t>
            </a:r>
            <a:br>
              <a:rPr sz="1200"/>
            </a:br>
            <a:r>
              <a:rPr b="0" lang="en-US" sz="1200" spc="-1" strike="noStrike">
                <a:latin typeface="Arial"/>
              </a:rPr>
              <a:t>Why not try out our Protein-Protein cross-linking tool?</a:t>
            </a:r>
            <a:endParaRPr b="0" lang="en-US" sz="1200" spc="-1" strike="noStrike">
              <a:latin typeface="Arial"/>
            </a:endParaRPr>
          </a:p>
          <a:p>
            <a:pPr>
              <a:lnSpc>
                <a:spcPct val="100000"/>
              </a:lnSpc>
              <a:buNone/>
              <a:tabLst>
                <a:tab algn="l" pos="0"/>
              </a:tabLst>
            </a:pPr>
            <a:r>
              <a:rPr b="0" lang="en-US" sz="1200" spc="-1" strike="noStrike">
                <a:latin typeface="Arial"/>
              </a:rPr>
              <a:t>Getting compute infrastructure for free at https://usegalaxy.eu/</a:t>
            </a:r>
            <a:endParaRPr b="0" lang="en-US" sz="1200" spc="-1" strike="noStrike">
              <a:latin typeface="Arial"/>
            </a:endParaRPr>
          </a:p>
          <a:p>
            <a:pPr>
              <a:lnSpc>
                <a:spcPct val="100000"/>
              </a:lnSpc>
              <a:spcBef>
                <a:spcPts val="360"/>
              </a:spcBef>
              <a:buNone/>
              <a:tabLst>
                <a:tab algn="l" pos="0"/>
              </a:tabLst>
            </a:pPr>
            <a:endParaRPr b="0" lang="en-US" sz="1200" spc="-1" strike="noStrike">
              <a:latin typeface="Arial"/>
            </a:endParaRPr>
          </a:p>
        </p:txBody>
      </p:sp>
      <p:sp>
        <p:nvSpPr>
          <p:cNvPr id="286" name="PlaceHolder 3"/>
          <p:cNvSpPr>
            <a:spLocks noGrp="1"/>
          </p:cNvSpPr>
          <p:nvPr>
            <p:ph type="sldNum" idx="19"/>
          </p:nvPr>
        </p:nvSpPr>
        <p:spPr>
          <a:xfrm>
            <a:off x="4019400" y="9720360"/>
            <a:ext cx="3078000" cy="512280"/>
          </a:xfrm>
          <a:prstGeom prst="rect">
            <a:avLst/>
          </a:prstGeom>
          <a:noFill/>
          <a:ln w="0">
            <a:noFill/>
          </a:ln>
        </p:spPr>
        <p:txBody>
          <a:bodyPr lIns="94680" rIns="94680" tIns="47520" bIns="47520" anchor="b">
            <a:noAutofit/>
          </a:bodyPr>
          <a:lstStyle>
            <a:lvl1pPr algn="r">
              <a:lnSpc>
                <a:spcPct val="100000"/>
              </a:lnSpc>
              <a:buNone/>
              <a:tabLst>
                <a:tab algn="l" pos="0"/>
              </a:tabLst>
              <a:defRPr b="0" lang="en-US" sz="1200" spc="-1" strike="noStrike">
                <a:solidFill>
                  <a:srgbClr val="000000"/>
                </a:solidFill>
                <a:latin typeface="+mn-lt"/>
                <a:ea typeface="+mn-ea"/>
              </a:defRPr>
            </a:lvl1pPr>
          </a:lstStyle>
          <a:p>
            <a:pPr algn="r">
              <a:lnSpc>
                <a:spcPct val="100000"/>
              </a:lnSpc>
              <a:buNone/>
              <a:tabLst>
                <a:tab algn="l" pos="0"/>
              </a:tabLst>
            </a:pPr>
            <a:fld id="{7ECCC3C2-1329-43DC-9571-E5FC013B326B}"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0D538E98-522B-4C6D-AE77-C48A8FC7602A}"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4" name="PlaceHolder 2"/>
          <p:cNvSpPr>
            <a:spLocks noGrp="1"/>
          </p:cNvSpPr>
          <p:nvPr>
            <p:ph/>
          </p:nvPr>
        </p:nvSpPr>
        <p:spPr>
          <a:xfrm>
            <a:off x="1774800" y="1124640"/>
            <a:ext cx="931320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35" name="PlaceHolder 3"/>
          <p:cNvSpPr>
            <a:spLocks noGrp="1"/>
          </p:cNvSpPr>
          <p:nvPr>
            <p:ph/>
          </p:nvPr>
        </p:nvSpPr>
        <p:spPr>
          <a:xfrm>
            <a:off x="1774800" y="3802320"/>
            <a:ext cx="931320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C6AFD23-EAF3-4D29-8D6E-D42317FA6116}"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7" name="PlaceHolder 2"/>
          <p:cNvSpPr>
            <a:spLocks noGrp="1"/>
          </p:cNvSpPr>
          <p:nvPr>
            <p:ph/>
          </p:nvPr>
        </p:nvSpPr>
        <p:spPr>
          <a:xfrm>
            <a:off x="177480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38" name="PlaceHolder 3"/>
          <p:cNvSpPr>
            <a:spLocks noGrp="1"/>
          </p:cNvSpPr>
          <p:nvPr>
            <p:ph/>
          </p:nvPr>
        </p:nvSpPr>
        <p:spPr>
          <a:xfrm>
            <a:off x="654696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39" name="PlaceHolder 4"/>
          <p:cNvSpPr>
            <a:spLocks noGrp="1"/>
          </p:cNvSpPr>
          <p:nvPr>
            <p:ph/>
          </p:nvPr>
        </p:nvSpPr>
        <p:spPr>
          <a:xfrm>
            <a:off x="177480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40" name="PlaceHolder 5"/>
          <p:cNvSpPr>
            <a:spLocks noGrp="1"/>
          </p:cNvSpPr>
          <p:nvPr>
            <p:ph/>
          </p:nvPr>
        </p:nvSpPr>
        <p:spPr>
          <a:xfrm>
            <a:off x="654696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543C4D55-D782-4EB6-9F2B-023D954794F8}"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2" name="PlaceHolder 2"/>
          <p:cNvSpPr>
            <a:spLocks noGrp="1"/>
          </p:cNvSpPr>
          <p:nvPr>
            <p:ph/>
          </p:nvPr>
        </p:nvSpPr>
        <p:spPr>
          <a:xfrm>
            <a:off x="1774800" y="112464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43" name="PlaceHolder 3"/>
          <p:cNvSpPr>
            <a:spLocks noGrp="1"/>
          </p:cNvSpPr>
          <p:nvPr>
            <p:ph/>
          </p:nvPr>
        </p:nvSpPr>
        <p:spPr>
          <a:xfrm>
            <a:off x="4923720" y="112464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44" name="PlaceHolder 4"/>
          <p:cNvSpPr>
            <a:spLocks noGrp="1"/>
          </p:cNvSpPr>
          <p:nvPr>
            <p:ph/>
          </p:nvPr>
        </p:nvSpPr>
        <p:spPr>
          <a:xfrm>
            <a:off x="8072280" y="112464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45" name="PlaceHolder 5"/>
          <p:cNvSpPr>
            <a:spLocks noGrp="1"/>
          </p:cNvSpPr>
          <p:nvPr>
            <p:ph/>
          </p:nvPr>
        </p:nvSpPr>
        <p:spPr>
          <a:xfrm>
            <a:off x="1774800" y="380232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46" name="PlaceHolder 6"/>
          <p:cNvSpPr>
            <a:spLocks noGrp="1"/>
          </p:cNvSpPr>
          <p:nvPr>
            <p:ph/>
          </p:nvPr>
        </p:nvSpPr>
        <p:spPr>
          <a:xfrm>
            <a:off x="4923720" y="380232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47" name="PlaceHolder 7"/>
          <p:cNvSpPr>
            <a:spLocks noGrp="1"/>
          </p:cNvSpPr>
          <p:nvPr>
            <p:ph/>
          </p:nvPr>
        </p:nvSpPr>
        <p:spPr>
          <a:xfrm>
            <a:off x="8072280" y="380232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C64F6F2D-6454-4445-AB72-3F7BB5444F3B}"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8214030F-5930-406B-AA90-52F09A40BCDC}"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1" name="PlaceHolder 2"/>
          <p:cNvSpPr>
            <a:spLocks noGrp="1"/>
          </p:cNvSpPr>
          <p:nvPr>
            <p:ph type="subTitle"/>
          </p:nvPr>
        </p:nvSpPr>
        <p:spPr>
          <a:xfrm>
            <a:off x="1774800" y="1124640"/>
            <a:ext cx="9313200" cy="51267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F1FC3EC-BF4F-4F79-9004-B922B4755FD8}"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3" name="PlaceHolder 2"/>
          <p:cNvSpPr>
            <a:spLocks noGrp="1"/>
          </p:cNvSpPr>
          <p:nvPr>
            <p:ph/>
          </p:nvPr>
        </p:nvSpPr>
        <p:spPr>
          <a:xfrm>
            <a:off x="1774800" y="1124640"/>
            <a:ext cx="931320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9D027B6-496A-44C1-863F-5312D5ECB18D}"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5" name="PlaceHolder 2"/>
          <p:cNvSpPr>
            <a:spLocks noGrp="1"/>
          </p:cNvSpPr>
          <p:nvPr>
            <p:ph/>
          </p:nvPr>
        </p:nvSpPr>
        <p:spPr>
          <a:xfrm>
            <a:off x="177480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66" name="PlaceHolder 3"/>
          <p:cNvSpPr>
            <a:spLocks noGrp="1"/>
          </p:cNvSpPr>
          <p:nvPr>
            <p:ph/>
          </p:nvPr>
        </p:nvSpPr>
        <p:spPr>
          <a:xfrm>
            <a:off x="654696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E612816-AFBF-4BD5-991E-E78A2FC99344}"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91CBFE5E-6ED0-4A4A-9C11-38EA2899339C}"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774800" y="426240"/>
            <a:ext cx="9313200" cy="2028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9C580FF3-F6B4-43EB-BD2A-65C97C7E359B}"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p:nvPr>
        </p:nvSpPr>
        <p:spPr>
          <a:xfrm>
            <a:off x="177480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71" name="PlaceHolder 3"/>
          <p:cNvSpPr>
            <a:spLocks noGrp="1"/>
          </p:cNvSpPr>
          <p:nvPr>
            <p:ph/>
          </p:nvPr>
        </p:nvSpPr>
        <p:spPr>
          <a:xfrm>
            <a:off x="654696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72" name="PlaceHolder 4"/>
          <p:cNvSpPr>
            <a:spLocks noGrp="1"/>
          </p:cNvSpPr>
          <p:nvPr>
            <p:ph/>
          </p:nvPr>
        </p:nvSpPr>
        <p:spPr>
          <a:xfrm>
            <a:off x="177480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9DA92A5-F5E8-4959-8AE3-355B4BF5B945}"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 name="PlaceHolder 2"/>
          <p:cNvSpPr>
            <a:spLocks noGrp="1"/>
          </p:cNvSpPr>
          <p:nvPr>
            <p:ph type="subTitle"/>
          </p:nvPr>
        </p:nvSpPr>
        <p:spPr>
          <a:xfrm>
            <a:off x="1774800" y="1124640"/>
            <a:ext cx="9313200" cy="51267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FE92F52-4C4B-47EC-BD4D-C8159E7B2F3F}"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4" name="PlaceHolder 2"/>
          <p:cNvSpPr>
            <a:spLocks noGrp="1"/>
          </p:cNvSpPr>
          <p:nvPr>
            <p:ph/>
          </p:nvPr>
        </p:nvSpPr>
        <p:spPr>
          <a:xfrm>
            <a:off x="177480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75" name="PlaceHolder 3"/>
          <p:cNvSpPr>
            <a:spLocks noGrp="1"/>
          </p:cNvSpPr>
          <p:nvPr>
            <p:ph/>
          </p:nvPr>
        </p:nvSpPr>
        <p:spPr>
          <a:xfrm>
            <a:off x="654696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76" name="PlaceHolder 4"/>
          <p:cNvSpPr>
            <a:spLocks noGrp="1"/>
          </p:cNvSpPr>
          <p:nvPr>
            <p:ph/>
          </p:nvPr>
        </p:nvSpPr>
        <p:spPr>
          <a:xfrm>
            <a:off x="654696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6926E59-E11A-49BF-8E6F-7283A6413860}"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8" name="PlaceHolder 2"/>
          <p:cNvSpPr>
            <a:spLocks noGrp="1"/>
          </p:cNvSpPr>
          <p:nvPr>
            <p:ph/>
          </p:nvPr>
        </p:nvSpPr>
        <p:spPr>
          <a:xfrm>
            <a:off x="177480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79" name="PlaceHolder 3"/>
          <p:cNvSpPr>
            <a:spLocks noGrp="1"/>
          </p:cNvSpPr>
          <p:nvPr>
            <p:ph/>
          </p:nvPr>
        </p:nvSpPr>
        <p:spPr>
          <a:xfrm>
            <a:off x="654696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80" name="PlaceHolder 4"/>
          <p:cNvSpPr>
            <a:spLocks noGrp="1"/>
          </p:cNvSpPr>
          <p:nvPr>
            <p:ph/>
          </p:nvPr>
        </p:nvSpPr>
        <p:spPr>
          <a:xfrm>
            <a:off x="1774800" y="3802320"/>
            <a:ext cx="931320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2D78FF6-A63C-4DFC-9EC8-B8A0E4CD44A2}"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2" name="PlaceHolder 2"/>
          <p:cNvSpPr>
            <a:spLocks noGrp="1"/>
          </p:cNvSpPr>
          <p:nvPr>
            <p:ph/>
          </p:nvPr>
        </p:nvSpPr>
        <p:spPr>
          <a:xfrm>
            <a:off x="1774800" y="1124640"/>
            <a:ext cx="931320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83" name="PlaceHolder 3"/>
          <p:cNvSpPr>
            <a:spLocks noGrp="1"/>
          </p:cNvSpPr>
          <p:nvPr>
            <p:ph/>
          </p:nvPr>
        </p:nvSpPr>
        <p:spPr>
          <a:xfrm>
            <a:off x="1774800" y="3802320"/>
            <a:ext cx="931320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85BAF738-0089-4CD5-BEF0-A66567D01DDC}"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5" name="PlaceHolder 2"/>
          <p:cNvSpPr>
            <a:spLocks noGrp="1"/>
          </p:cNvSpPr>
          <p:nvPr>
            <p:ph/>
          </p:nvPr>
        </p:nvSpPr>
        <p:spPr>
          <a:xfrm>
            <a:off x="177480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86" name="PlaceHolder 3"/>
          <p:cNvSpPr>
            <a:spLocks noGrp="1"/>
          </p:cNvSpPr>
          <p:nvPr>
            <p:ph/>
          </p:nvPr>
        </p:nvSpPr>
        <p:spPr>
          <a:xfrm>
            <a:off x="654696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87" name="PlaceHolder 4"/>
          <p:cNvSpPr>
            <a:spLocks noGrp="1"/>
          </p:cNvSpPr>
          <p:nvPr>
            <p:ph/>
          </p:nvPr>
        </p:nvSpPr>
        <p:spPr>
          <a:xfrm>
            <a:off x="177480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88" name="PlaceHolder 5"/>
          <p:cNvSpPr>
            <a:spLocks noGrp="1"/>
          </p:cNvSpPr>
          <p:nvPr>
            <p:ph/>
          </p:nvPr>
        </p:nvSpPr>
        <p:spPr>
          <a:xfrm>
            <a:off x="654696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3793E32C-1317-49A1-99F3-A8EB507C29F8}"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0" name="PlaceHolder 2"/>
          <p:cNvSpPr>
            <a:spLocks noGrp="1"/>
          </p:cNvSpPr>
          <p:nvPr>
            <p:ph/>
          </p:nvPr>
        </p:nvSpPr>
        <p:spPr>
          <a:xfrm>
            <a:off x="1774800" y="112464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91" name="PlaceHolder 3"/>
          <p:cNvSpPr>
            <a:spLocks noGrp="1"/>
          </p:cNvSpPr>
          <p:nvPr>
            <p:ph/>
          </p:nvPr>
        </p:nvSpPr>
        <p:spPr>
          <a:xfrm>
            <a:off x="4923720" y="112464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92" name="PlaceHolder 4"/>
          <p:cNvSpPr>
            <a:spLocks noGrp="1"/>
          </p:cNvSpPr>
          <p:nvPr>
            <p:ph/>
          </p:nvPr>
        </p:nvSpPr>
        <p:spPr>
          <a:xfrm>
            <a:off x="8072280" y="112464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93" name="PlaceHolder 5"/>
          <p:cNvSpPr>
            <a:spLocks noGrp="1"/>
          </p:cNvSpPr>
          <p:nvPr>
            <p:ph/>
          </p:nvPr>
        </p:nvSpPr>
        <p:spPr>
          <a:xfrm>
            <a:off x="1774800" y="380232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94" name="PlaceHolder 6"/>
          <p:cNvSpPr>
            <a:spLocks noGrp="1"/>
          </p:cNvSpPr>
          <p:nvPr>
            <p:ph/>
          </p:nvPr>
        </p:nvSpPr>
        <p:spPr>
          <a:xfrm>
            <a:off x="4923720" y="380232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95" name="PlaceHolder 7"/>
          <p:cNvSpPr>
            <a:spLocks noGrp="1"/>
          </p:cNvSpPr>
          <p:nvPr>
            <p:ph/>
          </p:nvPr>
        </p:nvSpPr>
        <p:spPr>
          <a:xfrm>
            <a:off x="8072280" y="380232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4A1123B5-BC6C-4CFB-B6CF-2BB39710FE26}"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6" name="PlaceHolder 2"/>
          <p:cNvSpPr>
            <a:spLocks noGrp="1"/>
          </p:cNvSpPr>
          <p:nvPr>
            <p:ph type="subTitle"/>
          </p:nvPr>
        </p:nvSpPr>
        <p:spPr>
          <a:xfrm>
            <a:off x="1774800" y="1124640"/>
            <a:ext cx="9313200" cy="51267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8" name="PlaceHolder 2"/>
          <p:cNvSpPr>
            <a:spLocks noGrp="1"/>
          </p:cNvSpPr>
          <p:nvPr>
            <p:ph/>
          </p:nvPr>
        </p:nvSpPr>
        <p:spPr>
          <a:xfrm>
            <a:off x="1774800" y="1124640"/>
            <a:ext cx="931320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0" name="PlaceHolder 2"/>
          <p:cNvSpPr>
            <a:spLocks noGrp="1"/>
          </p:cNvSpPr>
          <p:nvPr>
            <p:ph/>
          </p:nvPr>
        </p:nvSpPr>
        <p:spPr>
          <a:xfrm>
            <a:off x="177480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11" name="PlaceHolder 3"/>
          <p:cNvSpPr>
            <a:spLocks noGrp="1"/>
          </p:cNvSpPr>
          <p:nvPr>
            <p:ph/>
          </p:nvPr>
        </p:nvSpPr>
        <p:spPr>
          <a:xfrm>
            <a:off x="654696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 name="PlaceHolder 2"/>
          <p:cNvSpPr>
            <a:spLocks noGrp="1"/>
          </p:cNvSpPr>
          <p:nvPr>
            <p:ph/>
          </p:nvPr>
        </p:nvSpPr>
        <p:spPr>
          <a:xfrm>
            <a:off x="1774800" y="1124640"/>
            <a:ext cx="931320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68A3185-F345-49C6-95FB-21A74E24EC1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1774800" y="426240"/>
            <a:ext cx="9313200" cy="2028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5" name="PlaceHolder 2"/>
          <p:cNvSpPr>
            <a:spLocks noGrp="1"/>
          </p:cNvSpPr>
          <p:nvPr>
            <p:ph/>
          </p:nvPr>
        </p:nvSpPr>
        <p:spPr>
          <a:xfrm>
            <a:off x="177480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16" name="PlaceHolder 3"/>
          <p:cNvSpPr>
            <a:spLocks noGrp="1"/>
          </p:cNvSpPr>
          <p:nvPr>
            <p:ph/>
          </p:nvPr>
        </p:nvSpPr>
        <p:spPr>
          <a:xfrm>
            <a:off x="654696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17" name="PlaceHolder 4"/>
          <p:cNvSpPr>
            <a:spLocks noGrp="1"/>
          </p:cNvSpPr>
          <p:nvPr>
            <p:ph/>
          </p:nvPr>
        </p:nvSpPr>
        <p:spPr>
          <a:xfrm>
            <a:off x="177480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9" name="PlaceHolder 2"/>
          <p:cNvSpPr>
            <a:spLocks noGrp="1"/>
          </p:cNvSpPr>
          <p:nvPr>
            <p:ph/>
          </p:nvPr>
        </p:nvSpPr>
        <p:spPr>
          <a:xfrm>
            <a:off x="177480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20" name="PlaceHolder 3"/>
          <p:cNvSpPr>
            <a:spLocks noGrp="1"/>
          </p:cNvSpPr>
          <p:nvPr>
            <p:ph/>
          </p:nvPr>
        </p:nvSpPr>
        <p:spPr>
          <a:xfrm>
            <a:off x="654696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21" name="PlaceHolder 4"/>
          <p:cNvSpPr>
            <a:spLocks noGrp="1"/>
          </p:cNvSpPr>
          <p:nvPr>
            <p:ph/>
          </p:nvPr>
        </p:nvSpPr>
        <p:spPr>
          <a:xfrm>
            <a:off x="654696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3" name="PlaceHolder 2"/>
          <p:cNvSpPr>
            <a:spLocks noGrp="1"/>
          </p:cNvSpPr>
          <p:nvPr>
            <p:ph/>
          </p:nvPr>
        </p:nvSpPr>
        <p:spPr>
          <a:xfrm>
            <a:off x="177480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24" name="PlaceHolder 3"/>
          <p:cNvSpPr>
            <a:spLocks noGrp="1"/>
          </p:cNvSpPr>
          <p:nvPr>
            <p:ph/>
          </p:nvPr>
        </p:nvSpPr>
        <p:spPr>
          <a:xfrm>
            <a:off x="654696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25" name="PlaceHolder 4"/>
          <p:cNvSpPr>
            <a:spLocks noGrp="1"/>
          </p:cNvSpPr>
          <p:nvPr>
            <p:ph/>
          </p:nvPr>
        </p:nvSpPr>
        <p:spPr>
          <a:xfrm>
            <a:off x="1774800" y="3802320"/>
            <a:ext cx="931320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7" name="PlaceHolder 2"/>
          <p:cNvSpPr>
            <a:spLocks noGrp="1"/>
          </p:cNvSpPr>
          <p:nvPr>
            <p:ph/>
          </p:nvPr>
        </p:nvSpPr>
        <p:spPr>
          <a:xfrm>
            <a:off x="1774800" y="1124640"/>
            <a:ext cx="931320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28" name="PlaceHolder 3"/>
          <p:cNvSpPr>
            <a:spLocks noGrp="1"/>
          </p:cNvSpPr>
          <p:nvPr>
            <p:ph/>
          </p:nvPr>
        </p:nvSpPr>
        <p:spPr>
          <a:xfrm>
            <a:off x="1774800" y="3802320"/>
            <a:ext cx="931320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0" name="PlaceHolder 2"/>
          <p:cNvSpPr>
            <a:spLocks noGrp="1"/>
          </p:cNvSpPr>
          <p:nvPr>
            <p:ph/>
          </p:nvPr>
        </p:nvSpPr>
        <p:spPr>
          <a:xfrm>
            <a:off x="177480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31" name="PlaceHolder 3"/>
          <p:cNvSpPr>
            <a:spLocks noGrp="1"/>
          </p:cNvSpPr>
          <p:nvPr>
            <p:ph/>
          </p:nvPr>
        </p:nvSpPr>
        <p:spPr>
          <a:xfrm>
            <a:off x="654696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32" name="PlaceHolder 4"/>
          <p:cNvSpPr>
            <a:spLocks noGrp="1"/>
          </p:cNvSpPr>
          <p:nvPr>
            <p:ph/>
          </p:nvPr>
        </p:nvSpPr>
        <p:spPr>
          <a:xfrm>
            <a:off x="177480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33" name="PlaceHolder 5"/>
          <p:cNvSpPr>
            <a:spLocks noGrp="1"/>
          </p:cNvSpPr>
          <p:nvPr>
            <p:ph/>
          </p:nvPr>
        </p:nvSpPr>
        <p:spPr>
          <a:xfrm>
            <a:off x="654696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5" name="PlaceHolder 2"/>
          <p:cNvSpPr>
            <a:spLocks noGrp="1"/>
          </p:cNvSpPr>
          <p:nvPr>
            <p:ph/>
          </p:nvPr>
        </p:nvSpPr>
        <p:spPr>
          <a:xfrm>
            <a:off x="1774800" y="112464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36" name="PlaceHolder 3"/>
          <p:cNvSpPr>
            <a:spLocks noGrp="1"/>
          </p:cNvSpPr>
          <p:nvPr>
            <p:ph/>
          </p:nvPr>
        </p:nvSpPr>
        <p:spPr>
          <a:xfrm>
            <a:off x="4923720" y="112464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37" name="PlaceHolder 4"/>
          <p:cNvSpPr>
            <a:spLocks noGrp="1"/>
          </p:cNvSpPr>
          <p:nvPr>
            <p:ph/>
          </p:nvPr>
        </p:nvSpPr>
        <p:spPr>
          <a:xfrm>
            <a:off x="8072280" y="112464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38" name="PlaceHolder 5"/>
          <p:cNvSpPr>
            <a:spLocks noGrp="1"/>
          </p:cNvSpPr>
          <p:nvPr>
            <p:ph/>
          </p:nvPr>
        </p:nvSpPr>
        <p:spPr>
          <a:xfrm>
            <a:off x="1774800" y="380232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39" name="PlaceHolder 6"/>
          <p:cNvSpPr>
            <a:spLocks noGrp="1"/>
          </p:cNvSpPr>
          <p:nvPr>
            <p:ph/>
          </p:nvPr>
        </p:nvSpPr>
        <p:spPr>
          <a:xfrm>
            <a:off x="4923720" y="380232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40" name="PlaceHolder 7"/>
          <p:cNvSpPr>
            <a:spLocks noGrp="1"/>
          </p:cNvSpPr>
          <p:nvPr>
            <p:ph/>
          </p:nvPr>
        </p:nvSpPr>
        <p:spPr>
          <a:xfrm>
            <a:off x="8072280" y="3802320"/>
            <a:ext cx="29984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 name="PlaceHolder 2"/>
          <p:cNvSpPr>
            <a:spLocks noGrp="1"/>
          </p:cNvSpPr>
          <p:nvPr>
            <p:ph/>
          </p:nvPr>
        </p:nvSpPr>
        <p:spPr>
          <a:xfrm>
            <a:off x="177480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18" name="PlaceHolder 3"/>
          <p:cNvSpPr>
            <a:spLocks noGrp="1"/>
          </p:cNvSpPr>
          <p:nvPr>
            <p:ph/>
          </p:nvPr>
        </p:nvSpPr>
        <p:spPr>
          <a:xfrm>
            <a:off x="654696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E2EAF37-EC5B-4022-991E-1F1F46F01D8E}"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07880F6-3F0A-4FE5-A012-CD4E35C0C965}"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1774800" y="426240"/>
            <a:ext cx="9313200" cy="2028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5CA99509-405F-4C33-83EB-8FA7A6BB77A6}"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2" name="PlaceHolder 2"/>
          <p:cNvSpPr>
            <a:spLocks noGrp="1"/>
          </p:cNvSpPr>
          <p:nvPr>
            <p:ph/>
          </p:nvPr>
        </p:nvSpPr>
        <p:spPr>
          <a:xfrm>
            <a:off x="177480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23" name="PlaceHolder 3"/>
          <p:cNvSpPr>
            <a:spLocks noGrp="1"/>
          </p:cNvSpPr>
          <p:nvPr>
            <p:ph/>
          </p:nvPr>
        </p:nvSpPr>
        <p:spPr>
          <a:xfrm>
            <a:off x="654696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24" name="PlaceHolder 4"/>
          <p:cNvSpPr>
            <a:spLocks noGrp="1"/>
          </p:cNvSpPr>
          <p:nvPr>
            <p:ph/>
          </p:nvPr>
        </p:nvSpPr>
        <p:spPr>
          <a:xfrm>
            <a:off x="177480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881A8AF-F4A6-4F4C-8E63-E8392E497010}"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 name="PlaceHolder 2"/>
          <p:cNvSpPr>
            <a:spLocks noGrp="1"/>
          </p:cNvSpPr>
          <p:nvPr>
            <p:ph/>
          </p:nvPr>
        </p:nvSpPr>
        <p:spPr>
          <a:xfrm>
            <a:off x="1774800" y="1124640"/>
            <a:ext cx="4544640" cy="512676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27" name="PlaceHolder 3"/>
          <p:cNvSpPr>
            <a:spLocks noGrp="1"/>
          </p:cNvSpPr>
          <p:nvPr>
            <p:ph/>
          </p:nvPr>
        </p:nvSpPr>
        <p:spPr>
          <a:xfrm>
            <a:off x="654696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28" name="PlaceHolder 4"/>
          <p:cNvSpPr>
            <a:spLocks noGrp="1"/>
          </p:cNvSpPr>
          <p:nvPr>
            <p:ph/>
          </p:nvPr>
        </p:nvSpPr>
        <p:spPr>
          <a:xfrm>
            <a:off x="6546960" y="380232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57468FD-4985-4E34-9925-AEC2F975343F}"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774800" y="426240"/>
            <a:ext cx="9313200" cy="4374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 name="PlaceHolder 2"/>
          <p:cNvSpPr>
            <a:spLocks noGrp="1"/>
          </p:cNvSpPr>
          <p:nvPr>
            <p:ph/>
          </p:nvPr>
        </p:nvSpPr>
        <p:spPr>
          <a:xfrm>
            <a:off x="177480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31" name="PlaceHolder 3"/>
          <p:cNvSpPr>
            <a:spLocks noGrp="1"/>
          </p:cNvSpPr>
          <p:nvPr>
            <p:ph/>
          </p:nvPr>
        </p:nvSpPr>
        <p:spPr>
          <a:xfrm>
            <a:off x="6546960" y="1124640"/>
            <a:ext cx="454464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32" name="PlaceHolder 4"/>
          <p:cNvSpPr>
            <a:spLocks noGrp="1"/>
          </p:cNvSpPr>
          <p:nvPr>
            <p:ph/>
          </p:nvPr>
        </p:nvSpPr>
        <p:spPr>
          <a:xfrm>
            <a:off x="1774800" y="3802320"/>
            <a:ext cx="9313200" cy="2445120"/>
          </a:xfrm>
          <a:prstGeom prst="rect">
            <a:avLst/>
          </a:prstGeom>
          <a:noFill/>
          <a:ln w="0">
            <a:noFill/>
          </a:ln>
        </p:spPr>
        <p:txBody>
          <a:bodyPr lIns="0" rIns="0" tIns="0" bIns="0" anchor="t">
            <a:normAutofit/>
          </a:bodyPr>
          <a:p>
            <a:endParaRPr b="0" lang="en-US" sz="1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AE44B93-8BA6-498D-B636-D92DEF2783E2}"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ogo color"/>
          <p:cNvSpPr/>
          <p:nvPr/>
        </p:nvSpPr>
        <p:spPr>
          <a:xfrm>
            <a:off x="252000" y="252000"/>
            <a:ext cx="419400" cy="611640"/>
          </a:xfrm>
          <a:custGeom>
            <a:avLst/>
            <a:gdLst/>
            <a:ah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fillRef idx="0"/>
          <a:effectRef idx="0"/>
          <a:fontRef idx="minor"/>
        </p:style>
      </p:sp>
      <p:sp>
        <p:nvSpPr>
          <p:cNvPr id="1" name="Bottom bar"/>
          <p:cNvSpPr/>
          <p:nvPr/>
        </p:nvSpPr>
        <p:spPr>
          <a:xfrm>
            <a:off x="0" y="6541200"/>
            <a:ext cx="12194280" cy="316440"/>
          </a:xfrm>
          <a:prstGeom prst="rect">
            <a:avLst/>
          </a:prstGeom>
          <a:solidFill>
            <a:schemeClr val="accent2"/>
          </a:solidFill>
          <a:ln w="9525">
            <a:noFill/>
          </a:ln>
        </p:spPr>
        <p:style>
          <a:lnRef idx="0"/>
          <a:fillRef idx="0"/>
          <a:effectRef idx="0"/>
          <a:fontRef idx="minor"/>
        </p:style>
      </p:sp>
      <p:sp>
        <p:nvSpPr>
          <p:cNvPr id="2" name="text"/>
          <p:cNvSpPr/>
          <p:nvPr/>
        </p:nvSpPr>
        <p:spPr>
          <a:xfrm>
            <a:off x="1621080" y="6541200"/>
            <a:ext cx="3826440" cy="3164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GB" sz="1000" spc="-1" strike="noStrike">
                <a:solidFill>
                  <a:srgbClr val="ffffff"/>
                </a:solidFill>
                <a:latin typeface="Arial"/>
                <a:ea typeface="Arial"/>
              </a:rPr>
              <a:t>DTU Biosustain</a:t>
            </a:r>
            <a:r>
              <a:rPr b="1" lang="en-GB" sz="1000" spc="-1" strike="noStrike">
                <a:solidFill>
                  <a:srgbClr val="ffffff"/>
                </a:solidFill>
                <a:latin typeface="Arial"/>
                <a:ea typeface="Arial"/>
              </a:rPr>
              <a:t>	</a:t>
            </a:r>
            <a:r>
              <a:rPr b="1" lang="en-GB" sz="1000" spc="-1" strike="noStrike">
                <a:solidFill>
                  <a:srgbClr val="ffffff"/>
                </a:solidFill>
                <a:latin typeface="Arial"/>
                <a:ea typeface="Arial"/>
              </a:rPr>
              <a:t>	</a:t>
            </a:r>
            <a:r>
              <a:rPr b="1" lang="en-GB" sz="1000" spc="-1" strike="noStrike">
                <a:solidFill>
                  <a:srgbClr val="ffffff"/>
                </a:solidFill>
                <a:latin typeface="Arial"/>
                <a:ea typeface="Arial"/>
              </a:rPr>
              <a:t>	</a:t>
            </a:r>
            <a:endParaRPr b="0" lang="en-US" sz="1000" spc="-1" strike="noStrike">
              <a:latin typeface="Arial"/>
            </a:endParaRPr>
          </a:p>
        </p:txBody>
      </p:sp>
      <p:sp>
        <p:nvSpPr>
          <p:cNvPr id="3" name="date"/>
          <p:cNvSpPr/>
          <p:nvPr/>
        </p:nvSpPr>
        <p:spPr>
          <a:xfrm>
            <a:off x="251280" y="6541200"/>
            <a:ext cx="1103760" cy="316440"/>
          </a:xfrm>
          <a:prstGeom prst="rect">
            <a:avLst/>
          </a:prstGeom>
          <a:noFill/>
          <a:ln w="9525">
            <a:noFill/>
          </a:ln>
        </p:spPr>
        <p:style>
          <a:lnRef idx="0"/>
          <a:fillRef idx="0"/>
          <a:effectRef idx="0"/>
          <a:fontRef idx="minor"/>
        </p:style>
      </p:sp>
      <p:sp>
        <p:nvSpPr>
          <p:cNvPr id="4" name="text"/>
          <p:cNvSpPr/>
          <p:nvPr/>
        </p:nvSpPr>
        <p:spPr>
          <a:xfrm>
            <a:off x="5591880" y="6541200"/>
            <a:ext cx="5496480" cy="316440"/>
          </a:xfrm>
          <a:prstGeom prst="rect">
            <a:avLst/>
          </a:prstGeom>
          <a:noFill/>
          <a:ln w="0">
            <a:noFill/>
          </a:ln>
        </p:spPr>
        <p:style>
          <a:lnRef idx="0"/>
          <a:fillRef idx="0"/>
          <a:effectRef idx="0"/>
          <a:fontRef idx="minor"/>
        </p:style>
      </p:sp>
      <p:sp>
        <p:nvSpPr>
          <p:cNvPr id="5" name="Top bar"/>
          <p:cNvSpPr/>
          <p:nvPr/>
        </p:nvSpPr>
        <p:spPr>
          <a:xfrm>
            <a:off x="0" y="0"/>
            <a:ext cx="12194280" cy="50040"/>
          </a:xfrm>
          <a:prstGeom prst="rect">
            <a:avLst/>
          </a:prstGeom>
          <a:solidFill>
            <a:srgbClr val="2f3eea"/>
          </a:solidFill>
          <a:ln w="9525">
            <a:noFill/>
          </a:ln>
        </p:spPr>
        <p:style>
          <a:lnRef idx="0"/>
          <a:fillRef idx="0"/>
          <a:effectRef idx="0"/>
          <a:fontRef idx="minor"/>
        </p:style>
      </p:sp>
      <p:sp>
        <p:nvSpPr>
          <p:cNvPr id="6" name="text"/>
          <p:cNvSpPr/>
          <p:nvPr/>
        </p:nvSpPr>
        <p:spPr>
          <a:xfrm>
            <a:off x="251280" y="6541200"/>
            <a:ext cx="3397320" cy="316440"/>
          </a:xfrm>
          <a:prstGeom prst="rect">
            <a:avLst/>
          </a:prstGeom>
          <a:noFill/>
          <a:ln w="0">
            <a:noFill/>
          </a:ln>
        </p:spPr>
        <p:style>
          <a:lnRef idx="0"/>
          <a:fillRef idx="0"/>
          <a:effectRef idx="0"/>
          <a:fontRef idx="minor"/>
        </p:style>
        <p:txBody>
          <a:bodyPr lIns="0" rIns="0" tIns="0" bIns="0" anchor="ctr">
            <a:noAutofit/>
          </a:bodyPr>
          <a:p>
            <a:pPr>
              <a:lnSpc>
                <a:spcPct val="100000"/>
              </a:lnSpc>
              <a:buNone/>
            </a:pPr>
            <a:fld id="{F16B9D42-DFBD-4940-8B33-02521AB53EBA}" type="slidenum">
              <a:rPr b="1" lang="en-GB" sz="1200" spc="-1" strike="noStrike">
                <a:solidFill>
                  <a:srgbClr val="ffffff"/>
                </a:solidFill>
                <a:latin typeface="Arial"/>
                <a:ea typeface="Arial"/>
              </a:rPr>
              <a:t>25</a:t>
            </a:fld>
            <a:endParaRPr b="0" lang="en-US" sz="1200" spc="-1" strike="noStrike">
              <a:latin typeface="Arial"/>
            </a:endParaRPr>
          </a:p>
        </p:txBody>
      </p:sp>
      <p:sp>
        <p:nvSpPr>
          <p:cNvPr id="7" name="PlaceHolder 1"/>
          <p:cNvSpPr>
            <a:spLocks noGrp="1"/>
          </p:cNvSpPr>
          <p:nvPr>
            <p:ph type="title"/>
          </p:nvPr>
        </p:nvSpPr>
        <p:spPr>
          <a:xfrm>
            <a:off x="1523880" y="1122480"/>
            <a:ext cx="9143640" cy="2387160"/>
          </a:xfrm>
          <a:prstGeom prst="rect">
            <a:avLst/>
          </a:prstGeom>
          <a:noFill/>
          <a:ln w="0">
            <a:noFill/>
          </a:ln>
        </p:spPr>
        <p:txBody>
          <a:bodyPr numCol="1" spcCol="0" lIns="0" rIns="0" tIns="0" bIns="0" anchor="b">
            <a:noAutofit/>
          </a:bodyPr>
          <a:p>
            <a:pPr algn="ctr">
              <a:lnSpc>
                <a:spcPct val="100000"/>
              </a:lnSpc>
              <a:buNone/>
            </a:pPr>
            <a:r>
              <a:rPr b="1" lang="en-GB" sz="6000" spc="-1" strike="noStrike">
                <a:solidFill>
                  <a:srgbClr val="000000"/>
                </a:solidFill>
                <a:latin typeface="Arial"/>
                <a:ea typeface="Arial"/>
              </a:rPr>
              <a:t>C</a:t>
            </a:r>
            <a:r>
              <a:rPr b="1" lang="en-GB" sz="6000" spc="-1" strike="noStrike">
                <a:solidFill>
                  <a:srgbClr val="000000"/>
                </a:solidFill>
                <a:latin typeface="Arial"/>
                <a:ea typeface="Arial"/>
              </a:rPr>
              <a:t>l</a:t>
            </a:r>
            <a:r>
              <a:rPr b="1" lang="en-GB" sz="6000" spc="-1" strike="noStrike">
                <a:solidFill>
                  <a:srgbClr val="000000"/>
                </a:solidFill>
                <a:latin typeface="Arial"/>
                <a:ea typeface="Arial"/>
              </a:rPr>
              <a:t>i</a:t>
            </a:r>
            <a:r>
              <a:rPr b="1" lang="en-GB" sz="6000" spc="-1" strike="noStrike">
                <a:solidFill>
                  <a:srgbClr val="000000"/>
                </a:solidFill>
                <a:latin typeface="Arial"/>
                <a:ea typeface="Arial"/>
              </a:rPr>
              <a:t>c</a:t>
            </a:r>
            <a:r>
              <a:rPr b="1" lang="en-GB" sz="6000" spc="-1" strike="noStrike">
                <a:solidFill>
                  <a:srgbClr val="000000"/>
                </a:solidFill>
                <a:latin typeface="Arial"/>
                <a:ea typeface="Arial"/>
              </a:rPr>
              <a:t>k</a:t>
            </a:r>
            <a:r>
              <a:rPr b="1" lang="en-GB" sz="6000" spc="-1" strike="noStrike">
                <a:solidFill>
                  <a:srgbClr val="000000"/>
                </a:solidFill>
                <a:latin typeface="Arial"/>
                <a:ea typeface="Arial"/>
              </a:rPr>
              <a:t> </a:t>
            </a:r>
            <a:r>
              <a:rPr b="1" lang="en-GB" sz="6000" spc="-1" strike="noStrike">
                <a:solidFill>
                  <a:srgbClr val="000000"/>
                </a:solidFill>
                <a:latin typeface="Arial"/>
                <a:ea typeface="Arial"/>
              </a:rPr>
              <a:t>t</a:t>
            </a:r>
            <a:r>
              <a:rPr b="1" lang="en-GB" sz="6000" spc="-1" strike="noStrike">
                <a:solidFill>
                  <a:srgbClr val="000000"/>
                </a:solidFill>
                <a:latin typeface="Arial"/>
                <a:ea typeface="Arial"/>
              </a:rPr>
              <a:t>o</a:t>
            </a:r>
            <a:r>
              <a:rPr b="1" lang="en-GB" sz="6000" spc="-1" strike="noStrike">
                <a:solidFill>
                  <a:srgbClr val="000000"/>
                </a:solidFill>
                <a:latin typeface="Arial"/>
                <a:ea typeface="Arial"/>
              </a:rPr>
              <a:t> </a:t>
            </a:r>
            <a:r>
              <a:rPr b="1" lang="en-GB" sz="6000" spc="-1" strike="noStrike">
                <a:solidFill>
                  <a:srgbClr val="000000"/>
                </a:solidFill>
                <a:latin typeface="Arial"/>
                <a:ea typeface="Arial"/>
              </a:rPr>
              <a:t>e</a:t>
            </a:r>
            <a:r>
              <a:rPr b="1" lang="en-GB" sz="6000" spc="-1" strike="noStrike">
                <a:solidFill>
                  <a:srgbClr val="000000"/>
                </a:solidFill>
                <a:latin typeface="Arial"/>
                <a:ea typeface="Arial"/>
              </a:rPr>
              <a:t>d</a:t>
            </a:r>
            <a:r>
              <a:rPr b="1" lang="en-GB" sz="6000" spc="-1" strike="noStrike">
                <a:solidFill>
                  <a:srgbClr val="000000"/>
                </a:solidFill>
                <a:latin typeface="Arial"/>
                <a:ea typeface="Arial"/>
              </a:rPr>
              <a:t>i</a:t>
            </a:r>
            <a:r>
              <a:rPr b="1" lang="en-GB" sz="6000" spc="-1" strike="noStrike">
                <a:solidFill>
                  <a:srgbClr val="000000"/>
                </a:solidFill>
                <a:latin typeface="Arial"/>
                <a:ea typeface="Arial"/>
              </a:rPr>
              <a:t>t</a:t>
            </a:r>
            <a:r>
              <a:rPr b="1" lang="en-GB" sz="6000" spc="-1" strike="noStrike">
                <a:solidFill>
                  <a:srgbClr val="000000"/>
                </a:solidFill>
                <a:latin typeface="Arial"/>
                <a:ea typeface="Arial"/>
              </a:rPr>
              <a:t> </a:t>
            </a:r>
            <a:r>
              <a:rPr b="1" lang="en-GB" sz="6000" spc="-1" strike="noStrike">
                <a:solidFill>
                  <a:srgbClr val="000000"/>
                </a:solidFill>
                <a:latin typeface="Arial"/>
                <a:ea typeface="Arial"/>
              </a:rPr>
              <a:t>M</a:t>
            </a:r>
            <a:r>
              <a:rPr b="1" lang="en-GB" sz="6000" spc="-1" strike="noStrike">
                <a:solidFill>
                  <a:srgbClr val="000000"/>
                </a:solidFill>
                <a:latin typeface="Arial"/>
                <a:ea typeface="Arial"/>
              </a:rPr>
              <a:t>a</a:t>
            </a:r>
            <a:r>
              <a:rPr b="1" lang="en-GB" sz="6000" spc="-1" strike="noStrike">
                <a:solidFill>
                  <a:srgbClr val="000000"/>
                </a:solidFill>
                <a:latin typeface="Arial"/>
                <a:ea typeface="Arial"/>
              </a:rPr>
              <a:t>s</a:t>
            </a:r>
            <a:r>
              <a:rPr b="1" lang="en-GB" sz="6000" spc="-1" strike="noStrike">
                <a:solidFill>
                  <a:srgbClr val="000000"/>
                </a:solidFill>
                <a:latin typeface="Arial"/>
                <a:ea typeface="Arial"/>
              </a:rPr>
              <a:t>t</a:t>
            </a:r>
            <a:r>
              <a:rPr b="1" lang="en-GB" sz="6000" spc="-1" strike="noStrike">
                <a:solidFill>
                  <a:srgbClr val="000000"/>
                </a:solidFill>
                <a:latin typeface="Arial"/>
                <a:ea typeface="Arial"/>
              </a:rPr>
              <a:t>e</a:t>
            </a:r>
            <a:r>
              <a:rPr b="1" lang="en-GB" sz="6000" spc="-1" strike="noStrike">
                <a:solidFill>
                  <a:srgbClr val="000000"/>
                </a:solidFill>
                <a:latin typeface="Arial"/>
                <a:ea typeface="Arial"/>
              </a:rPr>
              <a:t>r</a:t>
            </a:r>
            <a:r>
              <a:rPr b="1" lang="en-GB" sz="6000" spc="-1" strike="noStrike">
                <a:solidFill>
                  <a:srgbClr val="000000"/>
                </a:solidFill>
                <a:latin typeface="Arial"/>
                <a:ea typeface="Arial"/>
              </a:rPr>
              <a:t> </a:t>
            </a:r>
            <a:r>
              <a:rPr b="1" lang="en-GB" sz="6000" spc="-1" strike="noStrike">
                <a:solidFill>
                  <a:srgbClr val="000000"/>
                </a:solidFill>
                <a:latin typeface="Arial"/>
                <a:ea typeface="Arial"/>
              </a:rPr>
              <a:t>t</a:t>
            </a:r>
            <a:r>
              <a:rPr b="1" lang="en-GB" sz="6000" spc="-1" strike="noStrike">
                <a:solidFill>
                  <a:srgbClr val="000000"/>
                </a:solidFill>
                <a:latin typeface="Arial"/>
                <a:ea typeface="Arial"/>
              </a:rPr>
              <a:t>i</a:t>
            </a:r>
            <a:r>
              <a:rPr b="1" lang="en-GB" sz="6000" spc="-1" strike="noStrike">
                <a:solidFill>
                  <a:srgbClr val="000000"/>
                </a:solidFill>
                <a:latin typeface="Arial"/>
                <a:ea typeface="Arial"/>
              </a:rPr>
              <a:t>t</a:t>
            </a:r>
            <a:r>
              <a:rPr b="1" lang="en-GB" sz="6000" spc="-1" strike="noStrike">
                <a:solidFill>
                  <a:srgbClr val="000000"/>
                </a:solidFill>
                <a:latin typeface="Arial"/>
                <a:ea typeface="Arial"/>
              </a:rPr>
              <a:t>l</a:t>
            </a:r>
            <a:r>
              <a:rPr b="1" lang="en-GB" sz="6000" spc="-1" strike="noStrike">
                <a:solidFill>
                  <a:srgbClr val="000000"/>
                </a:solidFill>
                <a:latin typeface="Arial"/>
                <a:ea typeface="Arial"/>
              </a:rPr>
              <a:t>e</a:t>
            </a:r>
            <a:r>
              <a:rPr b="1" lang="en-GB" sz="6000" spc="-1" strike="noStrike">
                <a:solidFill>
                  <a:srgbClr val="000000"/>
                </a:solidFill>
                <a:latin typeface="Arial"/>
                <a:ea typeface="Arial"/>
              </a:rPr>
              <a:t> </a:t>
            </a:r>
            <a:r>
              <a:rPr b="1" lang="en-GB" sz="6000" spc="-1" strike="noStrike">
                <a:solidFill>
                  <a:srgbClr val="000000"/>
                </a:solidFill>
                <a:latin typeface="Arial"/>
                <a:ea typeface="Arial"/>
              </a:rPr>
              <a:t>s</a:t>
            </a:r>
            <a:r>
              <a:rPr b="1" lang="en-GB" sz="6000" spc="-1" strike="noStrike">
                <a:solidFill>
                  <a:srgbClr val="000000"/>
                </a:solidFill>
                <a:latin typeface="Arial"/>
                <a:ea typeface="Arial"/>
              </a:rPr>
              <a:t>t</a:t>
            </a:r>
            <a:r>
              <a:rPr b="1" lang="en-GB" sz="6000" spc="-1" strike="noStrike">
                <a:solidFill>
                  <a:srgbClr val="000000"/>
                </a:solidFill>
                <a:latin typeface="Arial"/>
                <a:ea typeface="Arial"/>
              </a:rPr>
              <a:t>y</a:t>
            </a:r>
            <a:r>
              <a:rPr b="1" lang="en-GB" sz="6000" spc="-1" strike="noStrike">
                <a:solidFill>
                  <a:srgbClr val="000000"/>
                </a:solidFill>
                <a:latin typeface="Arial"/>
                <a:ea typeface="Arial"/>
              </a:rPr>
              <a:t>l</a:t>
            </a:r>
            <a:r>
              <a:rPr b="1" lang="en-GB" sz="6000" spc="-1" strike="noStrike">
                <a:solidFill>
                  <a:srgbClr val="000000"/>
                </a:solidFill>
                <a:latin typeface="Arial"/>
                <a:ea typeface="Arial"/>
              </a:rPr>
              <a:t>e</a:t>
            </a:r>
            <a:endParaRPr b="0" lang="en-US" sz="6000" spc="-1" strike="noStrike">
              <a:solidFill>
                <a:srgbClr val="000000"/>
              </a:solidFill>
              <a:latin typeface="Arial"/>
            </a:endParaRPr>
          </a:p>
        </p:txBody>
      </p:sp>
      <p:sp>
        <p:nvSpPr>
          <p:cNvPr id="8" name="PlaceHolder 2"/>
          <p:cNvSpPr>
            <a:spLocks noGrp="1"/>
          </p:cNvSpPr>
          <p:nvPr>
            <p:ph type="dt" idx="1"/>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da-DK" sz="1800" spc="-1" strike="noStrike">
                <a:solidFill>
                  <a:srgbClr val="000000"/>
                </a:solidFill>
                <a:latin typeface="Arial"/>
                <a:ea typeface="Arial"/>
              </a:defRPr>
            </a:lvl1pPr>
          </a:lstStyle>
          <a:p>
            <a:pPr>
              <a:lnSpc>
                <a:spcPct val="100000"/>
              </a:lnSpc>
              <a:buNone/>
            </a:pPr>
            <a:r>
              <a:rPr b="0" lang="da-DK" sz="1800" spc="-1" strike="noStrike">
                <a:solidFill>
                  <a:srgbClr val="000000"/>
                </a:solidFill>
                <a:latin typeface="Arial"/>
                <a:ea typeface="Arial"/>
              </a:rPr>
              <a:t> </a:t>
            </a:r>
            <a:endParaRPr b="0" lang="en-US" sz="1800" spc="-1" strike="noStrike">
              <a:latin typeface="Times New Roman"/>
            </a:endParaRPr>
          </a:p>
        </p:txBody>
      </p:sp>
      <p:sp>
        <p:nvSpPr>
          <p:cNvPr id="9" name="PlaceHolder 3"/>
          <p:cNvSpPr>
            <a:spLocks noGrp="1"/>
          </p:cNvSpPr>
          <p:nvPr>
            <p:ph type="ftr" idx="2"/>
          </p:nvPr>
        </p:nvSpPr>
        <p:spPr>
          <a:xfrm>
            <a:off x="0" y="6912000"/>
            <a:ext cx="0" cy="0"/>
          </a:xfrm>
          <a:prstGeom prst="rect">
            <a:avLst/>
          </a:prstGeom>
          <a:noFill/>
          <a:ln w="0">
            <a:noFill/>
          </a:ln>
        </p:spPr>
        <p:txBody>
          <a:bodyPr lIns="0" rIns="0" tIns="0" bIns="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 </a:t>
            </a:r>
            <a:endParaRPr b="0" lang="en-US" sz="1400" spc="-1" strike="noStrike">
              <a:latin typeface="Times New Roman"/>
            </a:endParaRPr>
          </a:p>
        </p:txBody>
      </p:sp>
      <p:sp>
        <p:nvSpPr>
          <p:cNvPr id="10" name="PlaceHolder 4"/>
          <p:cNvSpPr>
            <a:spLocks noGrp="1"/>
          </p:cNvSpPr>
          <p:nvPr>
            <p:ph type="sldNum" idx="3"/>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Arial"/>
                <a:ea typeface="Arial"/>
              </a:defRPr>
            </a:lvl1pPr>
          </a:lstStyle>
          <a:p>
            <a:pPr>
              <a:lnSpc>
                <a:spcPct val="100000"/>
              </a:lnSpc>
              <a:buNone/>
            </a:pPr>
            <a:fld id="{A5B0F8B5-B86D-403C-9EF4-E30D95FA59DD}" type="slidenum">
              <a:rPr b="0" lang="en-US" sz="1800" spc="-1" strike="noStrike">
                <a:solidFill>
                  <a:srgbClr val="000000"/>
                </a:solidFill>
                <a:latin typeface="Arial"/>
                <a:ea typeface="Arial"/>
              </a:rPr>
              <a:t>25</a:t>
            </a:fld>
            <a:endParaRPr b="0" lang="en-US" sz="1800" spc="-1" strike="noStrike">
              <a:latin typeface="Times New Roman"/>
            </a:endParaRPr>
          </a:p>
        </p:txBody>
      </p:sp>
      <p:sp>
        <p:nvSpPr>
          <p:cNvPr id="1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Logo color"/>
          <p:cNvSpPr/>
          <p:nvPr/>
        </p:nvSpPr>
        <p:spPr>
          <a:xfrm>
            <a:off x="252000" y="252000"/>
            <a:ext cx="419400" cy="611640"/>
          </a:xfrm>
          <a:custGeom>
            <a:avLst/>
            <a:gdLst/>
            <a:ah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fillRef idx="0"/>
          <a:effectRef idx="0"/>
          <a:fontRef idx="minor"/>
        </p:style>
      </p:sp>
      <p:sp>
        <p:nvSpPr>
          <p:cNvPr id="49" name="Bottom bar"/>
          <p:cNvSpPr/>
          <p:nvPr/>
        </p:nvSpPr>
        <p:spPr>
          <a:xfrm>
            <a:off x="0" y="6541200"/>
            <a:ext cx="12194280" cy="316440"/>
          </a:xfrm>
          <a:prstGeom prst="rect">
            <a:avLst/>
          </a:prstGeom>
          <a:solidFill>
            <a:schemeClr val="accent2"/>
          </a:solidFill>
          <a:ln w="9525">
            <a:noFill/>
          </a:ln>
        </p:spPr>
        <p:style>
          <a:lnRef idx="0"/>
          <a:fillRef idx="0"/>
          <a:effectRef idx="0"/>
          <a:fontRef idx="minor"/>
        </p:style>
      </p:sp>
      <p:sp>
        <p:nvSpPr>
          <p:cNvPr id="50" name="text"/>
          <p:cNvSpPr/>
          <p:nvPr/>
        </p:nvSpPr>
        <p:spPr>
          <a:xfrm>
            <a:off x="1621080" y="6541200"/>
            <a:ext cx="3826440" cy="3164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GB" sz="1000" spc="-1" strike="noStrike">
                <a:solidFill>
                  <a:srgbClr val="ffffff"/>
                </a:solidFill>
                <a:latin typeface="Arial"/>
                <a:ea typeface="Arial"/>
              </a:rPr>
              <a:t>DTU Biosustain</a:t>
            </a:r>
            <a:r>
              <a:rPr b="1" lang="en-GB" sz="1000" spc="-1" strike="noStrike">
                <a:solidFill>
                  <a:srgbClr val="ffffff"/>
                </a:solidFill>
                <a:latin typeface="Arial"/>
                <a:ea typeface="Arial"/>
              </a:rPr>
              <a:t>	</a:t>
            </a:r>
            <a:r>
              <a:rPr b="1" lang="en-GB" sz="1000" spc="-1" strike="noStrike">
                <a:solidFill>
                  <a:srgbClr val="ffffff"/>
                </a:solidFill>
                <a:latin typeface="Arial"/>
                <a:ea typeface="Arial"/>
              </a:rPr>
              <a:t>	</a:t>
            </a:r>
            <a:r>
              <a:rPr b="1" lang="en-GB" sz="1000" spc="-1" strike="noStrike">
                <a:solidFill>
                  <a:srgbClr val="ffffff"/>
                </a:solidFill>
                <a:latin typeface="Arial"/>
                <a:ea typeface="Arial"/>
              </a:rPr>
              <a:t>	</a:t>
            </a:r>
            <a:endParaRPr b="0" lang="en-US" sz="1000" spc="-1" strike="noStrike">
              <a:latin typeface="Arial"/>
            </a:endParaRPr>
          </a:p>
        </p:txBody>
      </p:sp>
      <p:sp>
        <p:nvSpPr>
          <p:cNvPr id="51" name="date"/>
          <p:cNvSpPr/>
          <p:nvPr/>
        </p:nvSpPr>
        <p:spPr>
          <a:xfrm>
            <a:off x="251280" y="6541200"/>
            <a:ext cx="1103760" cy="316440"/>
          </a:xfrm>
          <a:prstGeom prst="rect">
            <a:avLst/>
          </a:prstGeom>
          <a:noFill/>
          <a:ln w="9525">
            <a:noFill/>
          </a:ln>
        </p:spPr>
        <p:style>
          <a:lnRef idx="0"/>
          <a:fillRef idx="0"/>
          <a:effectRef idx="0"/>
          <a:fontRef idx="minor"/>
        </p:style>
      </p:sp>
      <p:sp>
        <p:nvSpPr>
          <p:cNvPr id="52" name="text"/>
          <p:cNvSpPr/>
          <p:nvPr/>
        </p:nvSpPr>
        <p:spPr>
          <a:xfrm>
            <a:off x="5591880" y="6541200"/>
            <a:ext cx="5496480" cy="316440"/>
          </a:xfrm>
          <a:prstGeom prst="rect">
            <a:avLst/>
          </a:prstGeom>
          <a:noFill/>
          <a:ln w="0">
            <a:noFill/>
          </a:ln>
        </p:spPr>
        <p:style>
          <a:lnRef idx="0"/>
          <a:fillRef idx="0"/>
          <a:effectRef idx="0"/>
          <a:fontRef idx="minor"/>
        </p:style>
      </p:sp>
      <p:sp>
        <p:nvSpPr>
          <p:cNvPr id="53" name="Top bar"/>
          <p:cNvSpPr/>
          <p:nvPr/>
        </p:nvSpPr>
        <p:spPr>
          <a:xfrm>
            <a:off x="0" y="0"/>
            <a:ext cx="12194280" cy="50040"/>
          </a:xfrm>
          <a:prstGeom prst="rect">
            <a:avLst/>
          </a:prstGeom>
          <a:solidFill>
            <a:srgbClr val="2f3eea"/>
          </a:solidFill>
          <a:ln w="9525">
            <a:noFill/>
          </a:ln>
        </p:spPr>
        <p:style>
          <a:lnRef idx="0"/>
          <a:fillRef idx="0"/>
          <a:effectRef idx="0"/>
          <a:fontRef idx="minor"/>
        </p:style>
      </p:sp>
      <p:sp>
        <p:nvSpPr>
          <p:cNvPr id="54" name="text"/>
          <p:cNvSpPr/>
          <p:nvPr/>
        </p:nvSpPr>
        <p:spPr>
          <a:xfrm>
            <a:off x="251280" y="6541200"/>
            <a:ext cx="3397320" cy="316440"/>
          </a:xfrm>
          <a:prstGeom prst="rect">
            <a:avLst/>
          </a:prstGeom>
          <a:noFill/>
          <a:ln w="0">
            <a:noFill/>
          </a:ln>
        </p:spPr>
        <p:style>
          <a:lnRef idx="0"/>
          <a:fillRef idx="0"/>
          <a:effectRef idx="0"/>
          <a:fontRef idx="minor"/>
        </p:style>
        <p:txBody>
          <a:bodyPr lIns="0" rIns="0" tIns="0" bIns="0" anchor="ctr">
            <a:noAutofit/>
          </a:bodyPr>
          <a:p>
            <a:pPr>
              <a:lnSpc>
                <a:spcPct val="100000"/>
              </a:lnSpc>
              <a:buNone/>
            </a:pPr>
            <a:fld id="{107AC942-C83D-45F8-A262-5E3A33BEA515}" type="slidenum">
              <a:rPr b="1" lang="en-GB" sz="1200" spc="-1" strike="noStrike">
                <a:solidFill>
                  <a:srgbClr val="ffffff"/>
                </a:solidFill>
                <a:latin typeface="Arial"/>
                <a:ea typeface="Arial"/>
              </a:rPr>
              <a:t>&lt;number&gt;</a:t>
            </a:fld>
            <a:endParaRPr b="0" lang="en-US" sz="1200" spc="-1" strike="noStrike">
              <a:latin typeface="Arial"/>
            </a:endParaRPr>
          </a:p>
        </p:txBody>
      </p:sp>
      <p:sp>
        <p:nvSpPr>
          <p:cNvPr id="55" name="PlaceHolder 1"/>
          <p:cNvSpPr>
            <a:spLocks noGrp="1"/>
          </p:cNvSpPr>
          <p:nvPr>
            <p:ph type="title"/>
          </p:nvPr>
        </p:nvSpPr>
        <p:spPr>
          <a:xfrm>
            <a:off x="1774800" y="426240"/>
            <a:ext cx="9313200" cy="437400"/>
          </a:xfrm>
          <a:prstGeom prst="rect">
            <a:avLst/>
          </a:prstGeom>
          <a:noFill/>
          <a:ln w="0">
            <a:noFill/>
          </a:ln>
        </p:spPr>
        <p:txBody>
          <a:bodyPr numCol="1" spcCol="0" lIns="0" rIns="0" tIns="0" bIns="0" anchor="b">
            <a:noAutofit/>
          </a:bodyPr>
          <a:p>
            <a:pPr>
              <a:lnSpc>
                <a:spcPct val="100000"/>
              </a:lnSpc>
              <a:buNone/>
            </a:pPr>
            <a:r>
              <a:rPr b="1" lang="en-GB" sz="3000" spc="-1" strike="noStrike">
                <a:solidFill>
                  <a:srgbClr val="000000"/>
                </a:solidFill>
                <a:latin typeface="Arial"/>
                <a:ea typeface="Arial"/>
              </a:rPr>
              <a:t>Click to edit Master title style</a:t>
            </a:r>
            <a:endParaRPr b="0" lang="en-US" sz="3000" spc="-1" strike="noStrike">
              <a:solidFill>
                <a:srgbClr val="000000"/>
              </a:solidFill>
              <a:latin typeface="Arial"/>
            </a:endParaRPr>
          </a:p>
        </p:txBody>
      </p:sp>
      <p:sp>
        <p:nvSpPr>
          <p:cNvPr id="56" name="PlaceHolder 2"/>
          <p:cNvSpPr>
            <a:spLocks noGrp="1"/>
          </p:cNvSpPr>
          <p:nvPr>
            <p:ph type="body"/>
          </p:nvPr>
        </p:nvSpPr>
        <p:spPr>
          <a:xfrm>
            <a:off x="1774800" y="1124640"/>
            <a:ext cx="9313200" cy="5126760"/>
          </a:xfrm>
          <a:prstGeom prst="rect">
            <a:avLst/>
          </a:prstGeom>
          <a:noFill/>
          <a:ln w="0">
            <a:noFill/>
          </a:ln>
        </p:spPr>
        <p:txBody>
          <a:bodyPr numCol="1" spcCol="0" lIns="0" rIns="0" tIns="0" bIns="0" anchor="t">
            <a:noAutofit/>
          </a:bodyPr>
          <a:p>
            <a:pPr marL="198000" indent="-198000">
              <a:lnSpc>
                <a:spcPct val="100000"/>
              </a:lnSpc>
              <a:buClr>
                <a:srgbClr val="000000"/>
              </a:buClr>
              <a:buFont typeface="Symbol" charset="2"/>
              <a:buChar char=""/>
            </a:pPr>
            <a:r>
              <a:rPr b="0" lang="en-GB" sz="1800" spc="-1" strike="noStrike">
                <a:solidFill>
                  <a:srgbClr val="000000"/>
                </a:solidFill>
                <a:latin typeface="Arial"/>
                <a:ea typeface="Arial"/>
              </a:rPr>
              <a:t>Click to edit Master text styles</a:t>
            </a:r>
            <a:endParaRPr b="0" lang="en-US" sz="1800" spc="-1" strike="noStrike">
              <a:solidFill>
                <a:srgbClr val="000000"/>
              </a:solidFill>
              <a:latin typeface="Arial"/>
            </a:endParaRPr>
          </a:p>
          <a:p>
            <a:pPr lvl="1" marL="414000" indent="-198000">
              <a:lnSpc>
                <a:spcPct val="100000"/>
              </a:lnSpc>
              <a:buClr>
                <a:srgbClr val="000000"/>
              </a:buClr>
              <a:buFont typeface="Symbol" charset="2"/>
              <a:buChar char=""/>
            </a:pPr>
            <a:r>
              <a:rPr b="0" lang="en-GB" sz="1800" spc="-1" strike="noStrike">
                <a:solidFill>
                  <a:srgbClr val="000000"/>
                </a:solidFill>
                <a:latin typeface="Arial"/>
                <a:ea typeface="Arial"/>
              </a:rPr>
              <a:t>Second level</a:t>
            </a:r>
            <a:endParaRPr b="0" lang="en-US" sz="1800" spc="-1" strike="noStrike">
              <a:solidFill>
                <a:srgbClr val="000000"/>
              </a:solidFill>
              <a:latin typeface="Arial"/>
            </a:endParaRPr>
          </a:p>
          <a:p>
            <a:pPr lvl="2" marL="615600" indent="-198000">
              <a:lnSpc>
                <a:spcPct val="100000"/>
              </a:lnSpc>
              <a:buClr>
                <a:srgbClr val="000000"/>
              </a:buClr>
              <a:buFont typeface="Symbol" charset="2"/>
              <a:buChar char=""/>
            </a:pPr>
            <a:r>
              <a:rPr b="0" lang="en-GB" sz="1800" spc="-1" strike="noStrike">
                <a:solidFill>
                  <a:srgbClr val="000000"/>
                </a:solidFill>
                <a:latin typeface="Arial"/>
                <a:ea typeface="Arial"/>
              </a:rPr>
              <a:t>Third level</a:t>
            </a:r>
            <a:endParaRPr b="0" lang="en-US" sz="1800" spc="-1" strike="noStrike">
              <a:solidFill>
                <a:srgbClr val="000000"/>
              </a:solidFill>
              <a:latin typeface="Arial"/>
            </a:endParaRPr>
          </a:p>
          <a:p>
            <a:pPr lvl="3" marL="828000" indent="-198000">
              <a:lnSpc>
                <a:spcPct val="100000"/>
              </a:lnSpc>
              <a:buClr>
                <a:srgbClr val="000000"/>
              </a:buClr>
              <a:buFont typeface="Symbol" charset="2"/>
              <a:buChar char=""/>
            </a:pPr>
            <a:r>
              <a:rPr b="0" lang="en-GB" sz="1800" spc="-1" strike="noStrike">
                <a:solidFill>
                  <a:srgbClr val="000000"/>
                </a:solidFill>
                <a:latin typeface="Arial"/>
                <a:ea typeface="Arial"/>
              </a:rPr>
              <a:t>Fourth level</a:t>
            </a:r>
            <a:endParaRPr b="0" lang="en-US" sz="1800" spc="-1" strike="noStrike">
              <a:solidFill>
                <a:srgbClr val="000000"/>
              </a:solidFill>
              <a:latin typeface="Arial"/>
            </a:endParaRPr>
          </a:p>
          <a:p>
            <a:pPr lvl="4" marL="1026000" indent="-198000">
              <a:lnSpc>
                <a:spcPct val="100000"/>
              </a:lnSpc>
              <a:buClr>
                <a:srgbClr val="000000"/>
              </a:buClr>
              <a:buFont typeface="StarSymbol"/>
              <a:buChar char="»"/>
            </a:pPr>
            <a:r>
              <a:rPr b="0" lang="en-GB" sz="1800" spc="-1" strike="noStrike">
                <a:solidFill>
                  <a:srgbClr val="000000"/>
                </a:solidFill>
                <a:latin typeface="Arial"/>
                <a:ea typeface="Arial"/>
              </a:rPr>
              <a:t>Fifth level</a:t>
            </a:r>
            <a:endParaRPr b="0" lang="en-US" sz="1800" spc="-1" strike="noStrike">
              <a:solidFill>
                <a:srgbClr val="000000"/>
              </a:solidFill>
              <a:latin typeface="Arial"/>
            </a:endParaRPr>
          </a:p>
        </p:txBody>
      </p:sp>
      <p:sp>
        <p:nvSpPr>
          <p:cNvPr id="57" name="PlaceHolder 3"/>
          <p:cNvSpPr>
            <a:spLocks noGrp="1"/>
          </p:cNvSpPr>
          <p:nvPr>
            <p:ph type="dt" idx="4"/>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da-DK" sz="1800" spc="-1" strike="noStrike">
                <a:solidFill>
                  <a:srgbClr val="000000"/>
                </a:solidFill>
                <a:latin typeface="Arial"/>
                <a:ea typeface="Arial"/>
              </a:defRPr>
            </a:lvl1pPr>
          </a:lstStyle>
          <a:p>
            <a:pPr>
              <a:lnSpc>
                <a:spcPct val="100000"/>
              </a:lnSpc>
              <a:buNone/>
            </a:pPr>
            <a:r>
              <a:rPr b="0" lang="da-DK" sz="1800" spc="-1" strike="noStrike">
                <a:solidFill>
                  <a:srgbClr val="000000"/>
                </a:solidFill>
                <a:latin typeface="Arial"/>
                <a:ea typeface="Arial"/>
              </a:rPr>
              <a:t>&lt;date/time&gt;</a:t>
            </a:r>
            <a:endParaRPr b="0" lang="en-US" sz="1800" spc="-1" strike="noStrike">
              <a:latin typeface="Times New Roman"/>
            </a:endParaRPr>
          </a:p>
        </p:txBody>
      </p:sp>
      <p:sp>
        <p:nvSpPr>
          <p:cNvPr id="58" name="PlaceHolder 4"/>
          <p:cNvSpPr>
            <a:spLocks noGrp="1"/>
          </p:cNvSpPr>
          <p:nvPr>
            <p:ph type="ftr" idx="5"/>
          </p:nvPr>
        </p:nvSpPr>
        <p:spPr>
          <a:xfrm>
            <a:off x="0" y="6912000"/>
            <a:ext cx="0" cy="0"/>
          </a:xfrm>
          <a:prstGeom prst="rect">
            <a:avLst/>
          </a:prstGeom>
          <a:noFill/>
          <a:ln w="0">
            <a:noFill/>
          </a:ln>
        </p:spPr>
        <p:txBody>
          <a:bodyPr lIns="0" rIns="0" tIns="0" bIns="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59" name="PlaceHolder 5"/>
          <p:cNvSpPr>
            <a:spLocks noGrp="1"/>
          </p:cNvSpPr>
          <p:nvPr>
            <p:ph type="sldNum" idx="6"/>
          </p:nvPr>
        </p:nvSpPr>
        <p:spPr>
          <a:xfrm>
            <a:off x="0" y="0"/>
            <a:ext cx="0" cy="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Arial"/>
                <a:ea typeface="Arial"/>
              </a:defRPr>
            </a:lvl1pPr>
          </a:lstStyle>
          <a:p>
            <a:pPr>
              <a:lnSpc>
                <a:spcPct val="100000"/>
              </a:lnSpc>
              <a:buNone/>
            </a:pPr>
            <a:fld id="{ACF16A26-0CBA-48B3-824A-A590057E31D6}" type="slidenum">
              <a:rPr b="0" lang="en-US" sz="1800" spc="-1" strike="noStrike">
                <a:solidFill>
                  <a:srgbClr val="000000"/>
                </a:solidFill>
                <a:latin typeface="Arial"/>
                <a:ea typeface="Arial"/>
              </a:rPr>
              <a:t>&lt;number&gt;</a:t>
            </a:fld>
            <a:endParaRPr b="0" lang="en-US" sz="1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 name="Logo color"/>
          <p:cNvSpPr/>
          <p:nvPr/>
        </p:nvSpPr>
        <p:spPr>
          <a:xfrm>
            <a:off x="252000" y="252000"/>
            <a:ext cx="419400" cy="611640"/>
          </a:xfrm>
          <a:custGeom>
            <a:avLst/>
            <a:gdLst/>
            <a:ah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fillRef idx="0"/>
          <a:effectRef idx="0"/>
          <a:fontRef idx="minor"/>
        </p:style>
      </p:sp>
      <p:sp>
        <p:nvSpPr>
          <p:cNvPr id="97" name="Bottom bar"/>
          <p:cNvSpPr/>
          <p:nvPr/>
        </p:nvSpPr>
        <p:spPr>
          <a:xfrm>
            <a:off x="0" y="6541200"/>
            <a:ext cx="12194280" cy="316440"/>
          </a:xfrm>
          <a:prstGeom prst="rect">
            <a:avLst/>
          </a:prstGeom>
          <a:solidFill>
            <a:schemeClr val="accent2"/>
          </a:solidFill>
          <a:ln w="9525">
            <a:noFill/>
          </a:ln>
        </p:spPr>
        <p:style>
          <a:lnRef idx="0"/>
          <a:fillRef idx="0"/>
          <a:effectRef idx="0"/>
          <a:fontRef idx="minor"/>
        </p:style>
      </p:sp>
      <p:sp>
        <p:nvSpPr>
          <p:cNvPr id="98" name="text"/>
          <p:cNvSpPr/>
          <p:nvPr/>
        </p:nvSpPr>
        <p:spPr>
          <a:xfrm>
            <a:off x="1621080" y="6541200"/>
            <a:ext cx="3826440" cy="316440"/>
          </a:xfrm>
          <a:prstGeom prst="rect">
            <a:avLst/>
          </a:prstGeom>
          <a:noFill/>
          <a:ln w="0">
            <a:noFill/>
          </a:ln>
        </p:spPr>
        <p:style>
          <a:lnRef idx="0"/>
          <a:fillRef idx="0"/>
          <a:effectRef idx="0"/>
          <a:fontRef idx="minor"/>
        </p:style>
        <p:txBody>
          <a:bodyPr lIns="0" rIns="0" tIns="0" bIns="0" anchor="ctr">
            <a:noAutofit/>
          </a:bodyPr>
          <a:p>
            <a:pPr>
              <a:lnSpc>
                <a:spcPct val="100000"/>
              </a:lnSpc>
              <a:buNone/>
            </a:pPr>
            <a:r>
              <a:rPr b="1" lang="en-GB" sz="1000" spc="-1" strike="noStrike">
                <a:solidFill>
                  <a:srgbClr val="ffffff"/>
                </a:solidFill>
                <a:latin typeface="Arial"/>
                <a:ea typeface="Arial"/>
              </a:rPr>
              <a:t>DTU Biosustain</a:t>
            </a:r>
            <a:r>
              <a:rPr b="1" lang="en-GB" sz="1000" spc="-1" strike="noStrike">
                <a:solidFill>
                  <a:srgbClr val="ffffff"/>
                </a:solidFill>
                <a:latin typeface="Arial"/>
                <a:ea typeface="Arial"/>
              </a:rPr>
              <a:t>	</a:t>
            </a:r>
            <a:r>
              <a:rPr b="1" lang="en-GB" sz="1000" spc="-1" strike="noStrike">
                <a:solidFill>
                  <a:srgbClr val="ffffff"/>
                </a:solidFill>
                <a:latin typeface="Arial"/>
                <a:ea typeface="Arial"/>
              </a:rPr>
              <a:t>	</a:t>
            </a:r>
            <a:r>
              <a:rPr b="1" lang="en-GB" sz="1000" spc="-1" strike="noStrike">
                <a:solidFill>
                  <a:srgbClr val="ffffff"/>
                </a:solidFill>
                <a:latin typeface="Arial"/>
                <a:ea typeface="Arial"/>
              </a:rPr>
              <a:t>	</a:t>
            </a:r>
            <a:endParaRPr b="0" lang="en-US" sz="1000" spc="-1" strike="noStrike">
              <a:latin typeface="Arial"/>
            </a:endParaRPr>
          </a:p>
        </p:txBody>
      </p:sp>
      <p:sp>
        <p:nvSpPr>
          <p:cNvPr id="99" name="date"/>
          <p:cNvSpPr/>
          <p:nvPr/>
        </p:nvSpPr>
        <p:spPr>
          <a:xfrm>
            <a:off x="251280" y="6541200"/>
            <a:ext cx="1103760" cy="316440"/>
          </a:xfrm>
          <a:prstGeom prst="rect">
            <a:avLst/>
          </a:prstGeom>
          <a:noFill/>
          <a:ln w="9525">
            <a:noFill/>
          </a:ln>
        </p:spPr>
        <p:style>
          <a:lnRef idx="0"/>
          <a:fillRef idx="0"/>
          <a:effectRef idx="0"/>
          <a:fontRef idx="minor"/>
        </p:style>
      </p:sp>
      <p:sp>
        <p:nvSpPr>
          <p:cNvPr id="100" name="text"/>
          <p:cNvSpPr/>
          <p:nvPr/>
        </p:nvSpPr>
        <p:spPr>
          <a:xfrm>
            <a:off x="5591880" y="6541200"/>
            <a:ext cx="5496480" cy="316440"/>
          </a:xfrm>
          <a:prstGeom prst="rect">
            <a:avLst/>
          </a:prstGeom>
          <a:noFill/>
          <a:ln w="0">
            <a:noFill/>
          </a:ln>
        </p:spPr>
        <p:style>
          <a:lnRef idx="0"/>
          <a:fillRef idx="0"/>
          <a:effectRef idx="0"/>
          <a:fontRef idx="minor"/>
        </p:style>
      </p:sp>
      <p:sp>
        <p:nvSpPr>
          <p:cNvPr id="101" name="Top bar"/>
          <p:cNvSpPr/>
          <p:nvPr/>
        </p:nvSpPr>
        <p:spPr>
          <a:xfrm>
            <a:off x="0" y="0"/>
            <a:ext cx="12194280" cy="50040"/>
          </a:xfrm>
          <a:prstGeom prst="rect">
            <a:avLst/>
          </a:prstGeom>
          <a:solidFill>
            <a:srgbClr val="2f3eea"/>
          </a:solidFill>
          <a:ln w="9525">
            <a:noFill/>
          </a:ln>
        </p:spPr>
        <p:style>
          <a:lnRef idx="0"/>
          <a:fillRef idx="0"/>
          <a:effectRef idx="0"/>
          <a:fontRef idx="minor"/>
        </p:style>
      </p:sp>
      <p:sp>
        <p:nvSpPr>
          <p:cNvPr id="102" name="text"/>
          <p:cNvSpPr/>
          <p:nvPr/>
        </p:nvSpPr>
        <p:spPr>
          <a:xfrm>
            <a:off x="251280" y="6541200"/>
            <a:ext cx="3397320" cy="316440"/>
          </a:xfrm>
          <a:prstGeom prst="rect">
            <a:avLst/>
          </a:prstGeom>
          <a:noFill/>
          <a:ln w="0">
            <a:noFill/>
          </a:ln>
        </p:spPr>
        <p:style>
          <a:lnRef idx="0"/>
          <a:fillRef idx="0"/>
          <a:effectRef idx="0"/>
          <a:fontRef idx="minor"/>
        </p:style>
        <p:txBody>
          <a:bodyPr lIns="0" rIns="0" tIns="0" bIns="0" anchor="ctr">
            <a:noAutofit/>
          </a:bodyPr>
          <a:p>
            <a:pPr>
              <a:lnSpc>
                <a:spcPct val="100000"/>
              </a:lnSpc>
              <a:buNone/>
            </a:pPr>
            <a:fld id="{8539741E-192A-4936-B1D3-7D4780669D92}" type="slidenum">
              <a:rPr b="1" lang="en-GB" sz="1200" spc="-1" strike="noStrike">
                <a:solidFill>
                  <a:srgbClr val="ffffff"/>
                </a:solidFill>
                <a:latin typeface="Arial"/>
                <a:ea typeface="Arial"/>
              </a:rPr>
              <a:t>&lt;number&gt;</a:t>
            </a:fld>
            <a:endParaRPr b="0" lang="en-US" sz="1200" spc="-1" strike="noStrike">
              <a:latin typeface="Arial"/>
            </a:endParaRPr>
          </a:p>
        </p:txBody>
      </p:sp>
      <p:sp>
        <p:nvSpPr>
          <p:cNvPr id="103" name="PlaceHolder 1"/>
          <p:cNvSpPr>
            <a:spLocks noGrp="1"/>
          </p:cNvSpPr>
          <p:nvPr>
            <p:ph type="body"/>
          </p:nvPr>
        </p:nvSpPr>
        <p:spPr>
          <a:xfrm>
            <a:off x="963000" y="3505320"/>
            <a:ext cx="10362960" cy="901800"/>
          </a:xfrm>
          <a:prstGeom prst="rect">
            <a:avLst/>
          </a:prstGeom>
          <a:noFill/>
          <a:ln w="0">
            <a:noFill/>
          </a:ln>
        </p:spPr>
        <p:txBody>
          <a:bodyPr numCol="1" spcCol="0" anchor="b">
            <a:noAutofit/>
          </a:bodyPr>
          <a:p>
            <a:pPr marL="432000" indent="-324000">
              <a:spcBef>
                <a:spcPts val="1417"/>
              </a:spcBef>
              <a:buClr>
                <a:srgbClr val="000000"/>
              </a:buClr>
              <a:buSzPct val="45000"/>
              <a:buFont typeface="Wingdings" charset="2"/>
              <a:buChar char=""/>
            </a:pPr>
            <a:r>
              <a:rPr b="0" lang="en-US" sz="2660" spc="-1" strike="noStrike">
                <a:solidFill>
                  <a:srgbClr val="000000"/>
                </a:solidFill>
                <a:latin typeface="Arial"/>
              </a:rPr>
              <a:t>Click to edit the outline text format</a:t>
            </a:r>
            <a:endParaRPr b="0" lang="en-US" sz="266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660" spc="-1" strike="noStrike">
                <a:solidFill>
                  <a:srgbClr val="000000"/>
                </a:solidFill>
                <a:latin typeface="Arial"/>
              </a:rPr>
              <a:t>Second Outline Level</a:t>
            </a:r>
            <a:endParaRPr b="0" lang="en-US" sz="266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660" spc="-1" strike="noStrike">
                <a:solidFill>
                  <a:srgbClr val="000000"/>
                </a:solidFill>
                <a:latin typeface="Arial"/>
              </a:rPr>
              <a:t>Third Outline Level</a:t>
            </a:r>
            <a:endParaRPr b="0" lang="en-US" sz="266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660" spc="-1" strike="noStrike">
                <a:solidFill>
                  <a:srgbClr val="000000"/>
                </a:solidFill>
                <a:latin typeface="Arial"/>
              </a:rPr>
              <a:t>Fourth Outline Level</a:t>
            </a:r>
            <a:endParaRPr b="0" lang="en-US" sz="266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660" spc="-1" strike="noStrike">
                <a:solidFill>
                  <a:srgbClr val="000000"/>
                </a:solidFill>
                <a:latin typeface="Arial"/>
              </a:rPr>
              <a:t>Fifth Outline Level</a:t>
            </a:r>
            <a:endParaRPr b="0" lang="en-US" sz="266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660" spc="-1" strike="noStrike">
                <a:solidFill>
                  <a:srgbClr val="000000"/>
                </a:solidFill>
                <a:latin typeface="Arial"/>
              </a:rPr>
              <a:t>Sixth Outline Level</a:t>
            </a:r>
            <a:endParaRPr b="0" lang="en-US" sz="266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660" spc="-1" strike="noStrike">
                <a:solidFill>
                  <a:srgbClr val="000000"/>
                </a:solidFill>
                <a:latin typeface="Arial"/>
              </a:rPr>
              <a:t>Seventh Outline Level</a:t>
            </a:r>
            <a:endParaRPr b="0" lang="en-US" sz="2660" spc="-1" strike="noStrike">
              <a:solidFill>
                <a:srgbClr val="000000"/>
              </a:solidFill>
              <a:latin typeface="Arial"/>
            </a:endParaRPr>
          </a:p>
        </p:txBody>
      </p:sp>
      <p:sp>
        <p:nvSpPr>
          <p:cNvPr id="104" name="PlaceHolder 2"/>
          <p:cNvSpPr>
            <a:spLocks noGrp="1"/>
          </p:cNvSpPr>
          <p:nvPr>
            <p:ph type="title"/>
          </p:nvPr>
        </p:nvSpPr>
        <p:spPr>
          <a:xfrm>
            <a:off x="1015920" y="1600200"/>
            <a:ext cx="10362960" cy="1361520"/>
          </a:xfrm>
          <a:prstGeom prst="rect">
            <a:avLst/>
          </a:prstGeom>
          <a:noFill/>
          <a:ln w="0">
            <a:noFill/>
          </a:ln>
        </p:spPr>
        <p:txBody>
          <a:bodyPr numCol="1" spcCol="0" anchor="t">
            <a:noAutofit/>
          </a:bodyPr>
          <a:p>
            <a:r>
              <a:rPr b="0" lang="en-US" sz="5330" spc="-1" strike="noStrike">
                <a:solidFill>
                  <a:srgbClr val="000000"/>
                </a:solidFill>
                <a:latin typeface="Arial"/>
              </a:rPr>
              <a:t>Click to edit the title text format</a:t>
            </a:r>
            <a:endParaRPr b="0" lang="en-US" sz="533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hyperlink" Target="https://doi.org/10.1038/nmeth.3959" TargetMode="External"/><Relationship Id="rId4" Type="http://schemas.openxmlformats.org/officeDocument/2006/relationships/image" Target="../media/image3.png"/><Relationship Id="rId5"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slideLayout" Target="../slideLayouts/slideLayout13.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s://github.com/axelwalter/pyopenms-workshop" TargetMode="External"/><Relationship Id="rId2" Type="http://schemas.openxmlformats.org/officeDocument/2006/relationships/image" Target="../media/image27.jpe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gif"/><Relationship Id="rId3" Type="http://schemas.openxmlformats.org/officeDocument/2006/relationships/image" Target="../media/image30.png"/><Relationship Id="rId4" Type="http://schemas.openxmlformats.org/officeDocument/2006/relationships/slideLayout" Target="../slideLayouts/slideLayout13.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hyperlink" Target="https://doi.org/10.1038/nmeth.3959" TargetMode="External"/><Relationship Id="rId3" Type="http://schemas.openxmlformats.org/officeDocument/2006/relationships/hyperlink" Target="https://doi.org/10.1038/s41592-019-0344-8" TargetMode="External"/><Relationship Id="rId4" Type="http://schemas.openxmlformats.org/officeDocument/2006/relationships/hyperlink" Target="https://www.nature.com/articles/s41592-020-0933-6" TargetMode="External"/><Relationship Id="rId5" Type="http://schemas.openxmlformats.org/officeDocument/2006/relationships/image" Target="../media/image32.jpeg"/><Relationship Id="rId6" Type="http://schemas.openxmlformats.org/officeDocument/2006/relationships/slideLayout" Target="../slideLayouts/slideLayout13.xml"/><Relationship Id="rId7"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jpeg"/><Relationship Id="rId3" Type="http://schemas.openxmlformats.org/officeDocument/2006/relationships/image" Target="../media/image36.png"/><Relationship Id="rId4" Type="http://schemas.openxmlformats.org/officeDocument/2006/relationships/slideLayout" Target="../slideLayouts/slideLayout13.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hyperlink" Target="https://pyopenms.readthedocs.io/en/latest/index.html" TargetMode="Externa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hyperlink" Target="https://doi.org/10.1038/nmeth.3959" TargetMode="External"/><Relationship Id="rId6" Type="http://schemas.openxmlformats.org/officeDocument/2006/relationships/hyperlink" Target="https://doi.org/10.1038/s41592-019-0344-8" TargetMode="External"/><Relationship Id="rId7" Type="http://schemas.openxmlformats.org/officeDocument/2006/relationships/hyperlink" Target="https://www.nature.com/articles/s41592-020-0933-6" TargetMode="External"/><Relationship Id="rId8" Type="http://schemas.openxmlformats.org/officeDocument/2006/relationships/image" Target="../media/image53.png"/><Relationship Id="rId9" Type="http://schemas.openxmlformats.org/officeDocument/2006/relationships/slideLayout" Target="../slideLayouts/slideLayout13.xml"/><Relationship Id="rId10"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github.com/axelwalter/pyopenms-workshop" TargetMode="External"/><Relationship Id="rId2" Type="http://schemas.openxmlformats.org/officeDocument/2006/relationships/image" Target="../media/image54.jpe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hyperlink" Target="https://pyopenms.readthedocs.io/en/latest/" TargetMode="External"/><Relationship Id="rId2" Type="http://schemas.openxmlformats.org/officeDocument/2006/relationships/image" Target="../media/image55.png"/><Relationship Id="rId3" Type="http://schemas.openxmlformats.org/officeDocument/2006/relationships/slideLayout" Target="../slideLayouts/slideLayout13.xml"/><Relationship Id="rId4"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slideLayout" Target="../slideLayouts/slideLayout13.xml"/><Relationship Id="rId9"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13.xml"/><Relationship Id="rId8"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gradFill rotWithShape="0">
          <a:gsLst>
            <a:gs pos="0">
              <a:srgbClr val="ffffff"/>
            </a:gs>
            <a:gs pos="100000">
              <a:srgbClr val="e0e0f5"/>
            </a:gs>
          </a:gsLst>
          <a:lin ang="16200000"/>
        </a:gradFill>
      </p:bgPr>
    </p:bg>
    <p:spTree>
      <p:nvGrpSpPr>
        <p:cNvPr id="1" name=""/>
        <p:cNvGrpSpPr/>
        <p:nvPr/>
      </p:nvGrpSpPr>
      <p:grpSpPr>
        <a:xfrm>
          <a:off x="0" y="0"/>
          <a:ext cx="0" cy="0"/>
          <a:chOff x="0" y="0"/>
          <a:chExt cx="0" cy="0"/>
        </a:xfrm>
      </p:grpSpPr>
      <p:sp>
        <p:nvSpPr>
          <p:cNvPr id="147" name="PlaceHolder 1"/>
          <p:cNvSpPr>
            <a:spLocks noGrp="1"/>
          </p:cNvSpPr>
          <p:nvPr>
            <p:ph type="title"/>
          </p:nvPr>
        </p:nvSpPr>
        <p:spPr>
          <a:xfrm>
            <a:off x="558000" y="564840"/>
            <a:ext cx="9562680" cy="2387160"/>
          </a:xfrm>
          <a:prstGeom prst="rect">
            <a:avLst/>
          </a:prstGeom>
          <a:noFill/>
          <a:ln w="0">
            <a:noFill/>
          </a:ln>
        </p:spPr>
        <p:txBody>
          <a:bodyPr numCol="1" spcCol="0" lIns="0" rIns="0" tIns="0" bIns="0" anchor="b">
            <a:normAutofit/>
          </a:bodyPr>
          <a:p>
            <a:pPr>
              <a:lnSpc>
                <a:spcPct val="100000"/>
              </a:lnSpc>
              <a:buNone/>
            </a:pPr>
            <a:r>
              <a:rPr b="1" lang="en-GB" sz="4800" spc="-1" strike="noStrike">
                <a:solidFill>
                  <a:srgbClr val="000000"/>
                </a:solidFill>
                <a:latin typeface="Arial"/>
                <a:ea typeface="Arial"/>
              </a:rPr>
              <a:t>py</a:t>
            </a:r>
            <a:r>
              <a:rPr b="1" lang="da-DK" sz="4800" spc="-1" strike="noStrike">
                <a:solidFill>
                  <a:srgbClr val="000000"/>
                </a:solidFill>
                <a:latin typeface="Arial"/>
                <a:ea typeface="Arial"/>
              </a:rPr>
              <a:t>               for metabolomics</a:t>
            </a:r>
            <a:endParaRPr b="0" lang="en-US" sz="4800" spc="-1" strike="noStrike">
              <a:solidFill>
                <a:srgbClr val="000000"/>
              </a:solidFill>
              <a:latin typeface="Arial"/>
            </a:endParaRPr>
          </a:p>
        </p:txBody>
      </p:sp>
      <p:sp>
        <p:nvSpPr>
          <p:cNvPr id="148" name="PlaceHolder 2"/>
          <p:cNvSpPr>
            <a:spLocks noGrp="1"/>
          </p:cNvSpPr>
          <p:nvPr>
            <p:ph type="subTitle"/>
          </p:nvPr>
        </p:nvSpPr>
        <p:spPr>
          <a:xfrm>
            <a:off x="558000" y="3438360"/>
            <a:ext cx="9188640" cy="730440"/>
          </a:xfrm>
          <a:prstGeom prst="rect">
            <a:avLst/>
          </a:prstGeom>
          <a:noFill/>
          <a:ln w="0">
            <a:noFill/>
          </a:ln>
        </p:spPr>
        <p:txBody>
          <a:bodyPr numCol="1" spcCol="0" lIns="0" rIns="0" tIns="0" bIns="0" anchor="ctr">
            <a:normAutofit/>
          </a:bodyPr>
          <a:p>
            <a:pPr>
              <a:lnSpc>
                <a:spcPct val="100000"/>
              </a:lnSpc>
              <a:buNone/>
              <a:tabLst>
                <a:tab algn="l" pos="0"/>
              </a:tabLst>
            </a:pPr>
            <a:r>
              <a:rPr b="1" lang="en-GB" sz="1800" spc="-1" strike="noStrike">
                <a:solidFill>
                  <a:srgbClr val="000000"/>
                </a:solidFill>
                <a:latin typeface="Arial"/>
                <a:ea typeface="Arial"/>
              </a:rPr>
              <a:t>Eftychia Eva Kontou, Axel Walter</a:t>
            </a:r>
            <a:endParaRPr b="0" lang="en-US" sz="1800" spc="-1" strike="noStrike">
              <a:latin typeface="Arial"/>
            </a:endParaRPr>
          </a:p>
        </p:txBody>
      </p:sp>
      <p:pic>
        <p:nvPicPr>
          <p:cNvPr id="149" name="Picture 2" descr=""/>
          <p:cNvPicPr/>
          <p:nvPr/>
        </p:nvPicPr>
        <p:blipFill>
          <a:blip r:embed="rId1"/>
          <a:stretch/>
        </p:blipFill>
        <p:spPr>
          <a:xfrm>
            <a:off x="10617120" y="5679000"/>
            <a:ext cx="1453680" cy="1048680"/>
          </a:xfrm>
          <a:prstGeom prst="rect">
            <a:avLst/>
          </a:prstGeom>
          <a:ln w="0">
            <a:noFill/>
          </a:ln>
        </p:spPr>
      </p:pic>
      <p:pic>
        <p:nvPicPr>
          <p:cNvPr id="150" name="Picture 2" descr=""/>
          <p:cNvPicPr/>
          <p:nvPr/>
        </p:nvPicPr>
        <p:blipFill>
          <a:blip r:embed="rId2"/>
          <a:srcRect l="0" t="0" r="0" b="22557"/>
          <a:stretch/>
        </p:blipFill>
        <p:spPr>
          <a:xfrm>
            <a:off x="7464240" y="5695560"/>
            <a:ext cx="2438280" cy="1048680"/>
          </a:xfrm>
          <a:prstGeom prst="rect">
            <a:avLst/>
          </a:prstGeom>
          <a:ln w="0">
            <a:noFill/>
          </a:ln>
        </p:spPr>
      </p:pic>
      <p:sp>
        <p:nvSpPr>
          <p:cNvPr id="151" name="TextBox 10"/>
          <p:cNvSpPr/>
          <p:nvPr/>
        </p:nvSpPr>
        <p:spPr>
          <a:xfrm>
            <a:off x="111600" y="6220080"/>
            <a:ext cx="6127920" cy="541800"/>
          </a:xfrm>
          <a:prstGeom prst="rect">
            <a:avLst/>
          </a:prstGeom>
          <a:noFill/>
          <a:ln w="0">
            <a:noFill/>
          </a:ln>
        </p:spPr>
        <p:style>
          <a:lnRef idx="0"/>
          <a:fillRef idx="0"/>
          <a:effectRef idx="0"/>
          <a:fontRef idx="minor"/>
        </p:style>
        <p:txBody>
          <a:bodyPr lIns="0" rIns="0" tIns="0" bIns="0" anchor="t">
            <a:spAutoFit/>
          </a:bodyPr>
          <a:p>
            <a:pPr>
              <a:lnSpc>
                <a:spcPct val="100000"/>
              </a:lnSpc>
              <a:spcBef>
                <a:spcPts val="431"/>
              </a:spcBef>
              <a:buNone/>
            </a:pPr>
            <a:r>
              <a:rPr b="0" lang="en-GB" sz="800" spc="-1" strike="noStrike">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 </a:t>
            </a:r>
            <a:endParaRPr b="0" lang="en-US" sz="800" spc="-1" strike="noStrike">
              <a:latin typeface="Arial"/>
            </a:endParaRPr>
          </a:p>
          <a:p>
            <a:pPr>
              <a:lnSpc>
                <a:spcPct val="100000"/>
              </a:lnSpc>
              <a:spcBef>
                <a:spcPts val="431"/>
              </a:spcBef>
              <a:buNone/>
            </a:pPr>
            <a:r>
              <a:rPr b="0" lang="en-GB" sz="800" spc="-1" strike="noStrike">
                <a:solidFill>
                  <a:srgbClr val="000000"/>
                </a:solidFill>
                <a:latin typeface="Arial"/>
                <a:ea typeface="Arial"/>
              </a:rPr>
              <a:t>Schilling, O., Choudhary, J.S., Malmström, L., Aebersold, R., Reinert, K., Kohlbacher, O. </a:t>
            </a:r>
            <a:r>
              <a:rPr b="0" i="1" lang="en-GB" sz="800" spc="-1" strike="noStrike">
                <a:solidFill>
                  <a:srgbClr val="000000"/>
                </a:solidFill>
                <a:latin typeface="Arial"/>
                <a:ea typeface="Arial"/>
              </a:rPr>
              <a:t>OpenMS: A flexible open-source software platform for mass spectrometry data analysis.</a:t>
            </a:r>
            <a:r>
              <a:rPr b="0" lang="en-GB" sz="800" spc="-1" strike="noStrike">
                <a:solidFill>
                  <a:srgbClr val="000000"/>
                </a:solidFill>
                <a:latin typeface="Arial"/>
                <a:ea typeface="Arial"/>
              </a:rPr>
              <a:t> Nature Methods, vol. 13, 2016. </a:t>
            </a:r>
            <a:r>
              <a:rPr b="0" lang="en-GB" sz="800" spc="-1" strike="noStrike" u="sng">
                <a:solidFill>
                  <a:srgbClr val="2f3eea"/>
                </a:solidFill>
                <a:uFillTx/>
                <a:latin typeface="Arial"/>
                <a:ea typeface="Arial"/>
                <a:hlinkClick r:id="rId3"/>
              </a:rPr>
              <a:t>doi:10.1038/nmeth.3959</a:t>
            </a:r>
            <a:endParaRPr b="0" lang="en-US" sz="800" spc="-1" strike="noStrike">
              <a:latin typeface="Arial"/>
            </a:endParaRPr>
          </a:p>
        </p:txBody>
      </p:sp>
      <p:pic>
        <p:nvPicPr>
          <p:cNvPr id="152" name="Picture 2" descr="OpenMS · GitHub"/>
          <p:cNvPicPr/>
          <p:nvPr/>
        </p:nvPicPr>
        <p:blipFill>
          <a:blip r:embed="rId4"/>
          <a:stretch/>
        </p:blipFill>
        <p:spPr>
          <a:xfrm>
            <a:off x="1199520" y="1268640"/>
            <a:ext cx="2376000" cy="21956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97" name="PlaceHolder 1"/>
          <p:cNvSpPr>
            <a:spLocks noGrp="1"/>
          </p:cNvSpPr>
          <p:nvPr>
            <p:ph/>
          </p:nvPr>
        </p:nvSpPr>
        <p:spPr>
          <a:xfrm>
            <a:off x="6188760" y="1118160"/>
            <a:ext cx="5450400" cy="5410080"/>
          </a:xfrm>
          <a:prstGeom prst="rect">
            <a:avLst/>
          </a:prstGeom>
          <a:noFill/>
          <a:ln w="0">
            <a:noFill/>
          </a:ln>
        </p:spPr>
        <p:txBody>
          <a:bodyPr numCol="1" spcCol="0" lIns="122040" rIns="122040" tIns="60840" bIns="60840" anchor="t">
            <a:noAutofit/>
          </a:bodyPr>
          <a:p>
            <a:pPr>
              <a:lnSpc>
                <a:spcPct val="100000"/>
              </a:lnSpc>
              <a:buNone/>
              <a:tabLst>
                <a:tab algn="l" pos="0"/>
              </a:tabLst>
            </a:pPr>
            <a:r>
              <a:rPr b="1" lang="en-US" sz="3400" spc="-1" strike="noStrike">
                <a:solidFill>
                  <a:srgbClr val="000000"/>
                </a:solidFill>
                <a:latin typeface="Arial"/>
                <a:ea typeface="Arial"/>
              </a:rPr>
              <a:t>pyOpenMS:</a:t>
            </a:r>
            <a:endParaRPr b="0" lang="en-US" sz="3400" spc="-1" strike="noStrike">
              <a:solidFill>
                <a:srgbClr val="000000"/>
              </a:solidFill>
              <a:latin typeface="Arial"/>
            </a:endParaRPr>
          </a:p>
          <a:p>
            <a:pPr>
              <a:lnSpc>
                <a:spcPct val="100000"/>
              </a:lnSpc>
              <a:buNone/>
              <a:tabLst>
                <a:tab algn="l" pos="0"/>
              </a:tabLst>
            </a:pPr>
            <a:endParaRPr b="0" lang="en-US" sz="2800" spc="-1" strike="noStrike">
              <a:solidFill>
                <a:srgbClr val="000000"/>
              </a:solidFill>
              <a:latin typeface="Arial"/>
            </a:endParaRPr>
          </a:p>
          <a:p>
            <a:pPr marL="198000" indent="-198000">
              <a:lnSpc>
                <a:spcPct val="100000"/>
              </a:lnSpc>
              <a:buClr>
                <a:srgbClr val="000000"/>
              </a:buClr>
              <a:buFont typeface="Symbol" charset="2"/>
              <a:buChar char=""/>
              <a:tabLst>
                <a:tab algn="l" pos="0"/>
              </a:tabLst>
            </a:pPr>
            <a:r>
              <a:rPr b="0" lang="en-US" sz="2800" spc="-1" strike="noStrike">
                <a:solidFill>
                  <a:srgbClr val="000000"/>
                </a:solidFill>
                <a:latin typeface="Arial"/>
                <a:ea typeface="Arial"/>
              </a:rPr>
              <a:t>Wraps OpenMS</a:t>
            </a:r>
            <a:endParaRPr b="0" lang="en-US" sz="2800" spc="-1" strike="noStrike">
              <a:solidFill>
                <a:srgbClr val="000000"/>
              </a:solidFill>
              <a:latin typeface="Arial"/>
            </a:endParaRPr>
          </a:p>
          <a:p>
            <a:pPr marL="198000" indent="-198000">
              <a:lnSpc>
                <a:spcPct val="100000"/>
              </a:lnSpc>
              <a:buClr>
                <a:srgbClr val="000000"/>
              </a:buClr>
              <a:buFont typeface="Symbol" charset="2"/>
              <a:buChar char=""/>
              <a:tabLst>
                <a:tab algn="l" pos="0"/>
              </a:tabLst>
            </a:pPr>
            <a:r>
              <a:rPr b="0" lang="en-US" sz="2800" spc="-1" strike="noStrike">
                <a:solidFill>
                  <a:srgbClr val="000000"/>
                </a:solidFill>
                <a:latin typeface="Arial"/>
                <a:ea typeface="Arial"/>
              </a:rPr>
              <a:t>Interactive scripting </a:t>
            </a:r>
            <a:endParaRPr b="0" lang="en-US" sz="2800" spc="-1" strike="noStrike">
              <a:solidFill>
                <a:srgbClr val="000000"/>
              </a:solidFill>
              <a:latin typeface="Arial"/>
            </a:endParaRPr>
          </a:p>
          <a:p>
            <a:pPr marL="198000" indent="-198000">
              <a:lnSpc>
                <a:spcPct val="100000"/>
              </a:lnSpc>
              <a:buClr>
                <a:srgbClr val="000000"/>
              </a:buClr>
              <a:buFont typeface="Symbol" charset="2"/>
              <a:buChar char=""/>
              <a:tabLst>
                <a:tab algn="l" pos="0"/>
              </a:tabLst>
            </a:pPr>
            <a:r>
              <a:rPr b="0" lang="en-US" sz="2800" spc="-1" strike="noStrike">
                <a:solidFill>
                  <a:srgbClr val="000000"/>
                </a:solidFill>
                <a:latin typeface="Arial"/>
                <a:ea typeface="Arial"/>
              </a:rPr>
              <a:t>Easy to learn</a:t>
            </a:r>
            <a:endParaRPr b="0" lang="en-US" sz="2800" spc="-1" strike="noStrike">
              <a:solidFill>
                <a:srgbClr val="000000"/>
              </a:solidFill>
              <a:latin typeface="Arial"/>
            </a:endParaRPr>
          </a:p>
          <a:p>
            <a:pPr marL="198000" indent="-198000">
              <a:lnSpc>
                <a:spcPct val="100000"/>
              </a:lnSpc>
              <a:buClr>
                <a:srgbClr val="000000"/>
              </a:buClr>
              <a:buFont typeface="Symbol" charset="2"/>
              <a:buChar char=""/>
              <a:tabLst>
                <a:tab algn="l" pos="0"/>
              </a:tabLst>
            </a:pPr>
            <a:r>
              <a:rPr b="0" lang="en-US" sz="2800" spc="-1" strike="noStrike">
                <a:solidFill>
                  <a:srgbClr val="000000"/>
                </a:solidFill>
                <a:latin typeface="Arial"/>
                <a:ea typeface="Arial"/>
              </a:rPr>
              <a:t>Dependencies easy to install</a:t>
            </a:r>
            <a:endParaRPr b="0" lang="en-US" sz="2800" spc="-1" strike="noStrike">
              <a:solidFill>
                <a:srgbClr val="000000"/>
              </a:solidFill>
              <a:latin typeface="Arial"/>
            </a:endParaRPr>
          </a:p>
        </p:txBody>
      </p:sp>
      <p:sp>
        <p:nvSpPr>
          <p:cNvPr id="198" name="PlaceHolder 2"/>
          <p:cNvSpPr>
            <a:spLocks noGrp="1"/>
          </p:cNvSpPr>
          <p:nvPr>
            <p:ph type="title"/>
          </p:nvPr>
        </p:nvSpPr>
        <p:spPr>
          <a:xfrm>
            <a:off x="203040" y="76320"/>
            <a:ext cx="8940600" cy="685800"/>
          </a:xfrm>
          <a:prstGeom prst="rect">
            <a:avLst/>
          </a:prstGeom>
          <a:noFill/>
          <a:ln w="0">
            <a:noFill/>
          </a:ln>
        </p:spPr>
        <p:txBody>
          <a:bodyPr numCol="1" spcCol="0" lIns="122040" rIns="122040" tIns="60840" bIns="60840" anchor="ctr">
            <a:noAutofit/>
          </a:bodyPr>
          <a:p>
            <a:pPr>
              <a:lnSpc>
                <a:spcPct val="100000"/>
              </a:lnSpc>
              <a:buNone/>
            </a:pPr>
            <a:r>
              <a:rPr b="1" lang="en-US" sz="3000" spc="-1" strike="noStrike">
                <a:solidFill>
                  <a:srgbClr val="000000"/>
                </a:solidFill>
                <a:latin typeface="Arial"/>
                <a:ea typeface="Arial"/>
              </a:rPr>
              <a:t>Scripting with OpenMS: pyOpenMS</a:t>
            </a:r>
            <a:endParaRPr b="0" lang="en-US" sz="3000" spc="-1" strike="noStrike">
              <a:solidFill>
                <a:srgbClr val="000000"/>
              </a:solidFill>
              <a:latin typeface="Arial"/>
            </a:endParaRPr>
          </a:p>
        </p:txBody>
      </p:sp>
      <p:sp>
        <p:nvSpPr>
          <p:cNvPr id="199" name="PlaceHolder 3"/>
          <p:cNvSpPr>
            <a:spLocks noGrp="1"/>
          </p:cNvSpPr>
          <p:nvPr>
            <p:ph/>
          </p:nvPr>
        </p:nvSpPr>
        <p:spPr>
          <a:xfrm>
            <a:off x="203040" y="990720"/>
            <a:ext cx="5450400" cy="5410080"/>
          </a:xfrm>
          <a:prstGeom prst="rect">
            <a:avLst/>
          </a:prstGeom>
          <a:noFill/>
          <a:ln w="0">
            <a:noFill/>
          </a:ln>
        </p:spPr>
        <p:txBody>
          <a:bodyPr numCol="1" spcCol="0" lIns="122040" rIns="122040" tIns="60840" bIns="60840" anchor="t">
            <a:noAutofit/>
          </a:bodyPr>
          <a:p>
            <a:pPr>
              <a:lnSpc>
                <a:spcPct val="100000"/>
              </a:lnSpc>
              <a:buNone/>
              <a:tabLst>
                <a:tab algn="l" pos="0"/>
              </a:tabLst>
            </a:pPr>
            <a:r>
              <a:rPr b="1" i="1" lang="en-US" sz="3740" spc="-1" strike="noStrike">
                <a:solidFill>
                  <a:srgbClr val="000000"/>
                </a:solidFill>
                <a:latin typeface="Arial"/>
                <a:ea typeface="Arial"/>
              </a:rPr>
              <a:t>OpenMS: </a:t>
            </a:r>
            <a:endParaRPr b="0" lang="en-US" sz="3740" spc="-1" strike="noStrike">
              <a:solidFill>
                <a:srgbClr val="000000"/>
              </a:solidFill>
              <a:latin typeface="Arial"/>
            </a:endParaRPr>
          </a:p>
          <a:p>
            <a:pPr marL="84600">
              <a:lnSpc>
                <a:spcPct val="100000"/>
              </a:lnSpc>
              <a:buNone/>
              <a:tabLst>
                <a:tab algn="l" pos="0"/>
              </a:tabLst>
            </a:pPr>
            <a:endParaRPr b="0" lang="en-US" sz="2800" spc="-1" strike="noStrike">
              <a:solidFill>
                <a:srgbClr val="000000"/>
              </a:solidFill>
              <a:latin typeface="Arial"/>
            </a:endParaRPr>
          </a:p>
          <a:p>
            <a:pPr marL="541800" indent="-457200">
              <a:lnSpc>
                <a:spcPct val="100000"/>
              </a:lnSpc>
              <a:buClr>
                <a:srgbClr val="000000"/>
              </a:buClr>
              <a:buFont typeface="Symbol" charset="2"/>
              <a:buChar char=""/>
              <a:tabLst>
                <a:tab algn="l" pos="0"/>
              </a:tabLst>
            </a:pPr>
            <a:r>
              <a:rPr b="0" lang="en-US" sz="2800" spc="-1" strike="noStrike">
                <a:solidFill>
                  <a:srgbClr val="000000"/>
                </a:solidFill>
                <a:latin typeface="Arial"/>
                <a:ea typeface="Arial"/>
              </a:rPr>
              <a:t>Compiled language (fast!)</a:t>
            </a:r>
            <a:endParaRPr b="0" lang="en-US" sz="2800" spc="-1" strike="noStrike">
              <a:solidFill>
                <a:srgbClr val="000000"/>
              </a:solidFill>
              <a:latin typeface="Arial"/>
            </a:endParaRPr>
          </a:p>
          <a:p>
            <a:pPr marL="541800" indent="-457200">
              <a:lnSpc>
                <a:spcPct val="100000"/>
              </a:lnSpc>
              <a:buClr>
                <a:srgbClr val="000000"/>
              </a:buClr>
              <a:buFont typeface="Symbol" charset="2"/>
              <a:buChar char=""/>
              <a:tabLst>
                <a:tab algn="l" pos="0"/>
              </a:tabLst>
            </a:pPr>
            <a:r>
              <a:rPr b="0" lang="en-US" sz="2800" spc="-1" strike="noStrike">
                <a:solidFill>
                  <a:srgbClr val="000000"/>
                </a:solidFill>
                <a:latin typeface="Arial"/>
                <a:ea typeface="Arial"/>
              </a:rPr>
              <a:t>Nontrivial to learn </a:t>
            </a:r>
            <a:endParaRPr b="0" lang="en-US" sz="2800" spc="-1" strike="noStrike">
              <a:solidFill>
                <a:srgbClr val="000000"/>
              </a:solidFill>
              <a:latin typeface="Arial"/>
            </a:endParaRPr>
          </a:p>
          <a:p>
            <a:pPr marL="541800" indent="-457200">
              <a:lnSpc>
                <a:spcPct val="100000"/>
              </a:lnSpc>
              <a:buClr>
                <a:srgbClr val="000000"/>
              </a:buClr>
              <a:buFont typeface="Symbol" charset="2"/>
              <a:buChar char=""/>
              <a:tabLst>
                <a:tab algn="l" pos="0"/>
              </a:tabLst>
            </a:pPr>
            <a:r>
              <a:rPr b="0" lang="en-US" sz="2800" spc="-1" strike="noStrike">
                <a:solidFill>
                  <a:srgbClr val="000000"/>
                </a:solidFill>
                <a:latin typeface="Arial"/>
                <a:ea typeface="Arial"/>
              </a:rPr>
              <a:t>Verbose syntax</a:t>
            </a:r>
            <a:endParaRPr b="0" lang="en-US" sz="2800" spc="-1" strike="noStrike">
              <a:solidFill>
                <a:srgbClr val="000000"/>
              </a:solidFill>
              <a:latin typeface="Arial"/>
            </a:endParaRPr>
          </a:p>
          <a:p>
            <a:pPr marL="541800" indent="-457200">
              <a:lnSpc>
                <a:spcPct val="100000"/>
              </a:lnSpc>
              <a:buClr>
                <a:srgbClr val="000000"/>
              </a:buClr>
              <a:buFont typeface="Symbol" charset="2"/>
              <a:buChar char=""/>
              <a:tabLst>
                <a:tab algn="l" pos="0"/>
              </a:tabLst>
            </a:pPr>
            <a:r>
              <a:rPr b="0" lang="en-US" sz="2800" spc="-1" strike="noStrike">
                <a:solidFill>
                  <a:srgbClr val="000000"/>
                </a:solidFill>
                <a:latin typeface="Arial"/>
                <a:ea typeface="Arial"/>
              </a:rPr>
              <a:t>Memory management</a:t>
            </a:r>
            <a:endParaRPr b="0" lang="en-US" sz="2800" spc="-1" strike="noStrike">
              <a:solidFill>
                <a:srgbClr val="000000"/>
              </a:solidFill>
              <a:latin typeface="Arial"/>
            </a:endParaRPr>
          </a:p>
          <a:p>
            <a:pPr marL="541800" indent="-457200">
              <a:lnSpc>
                <a:spcPct val="100000"/>
              </a:lnSpc>
              <a:buClr>
                <a:srgbClr val="000000"/>
              </a:buClr>
              <a:buFont typeface="Symbol" charset="2"/>
              <a:buChar char=""/>
              <a:tabLst>
                <a:tab algn="l" pos="0"/>
              </a:tabLst>
            </a:pPr>
            <a:r>
              <a:rPr b="0" lang="en-US" sz="2800" spc="-1" strike="noStrike">
                <a:solidFill>
                  <a:srgbClr val="000000"/>
                </a:solidFill>
                <a:latin typeface="Arial"/>
                <a:ea typeface="Arial"/>
              </a:rPr>
              <a:t>Dependencies</a:t>
            </a:r>
            <a:br>
              <a:rPr sz="2800"/>
            </a:br>
            <a:r>
              <a:rPr b="0" lang="en-US" sz="2400" spc="-1" strike="noStrike">
                <a:solidFill>
                  <a:srgbClr val="000000"/>
                </a:solidFill>
                <a:latin typeface="Arial"/>
                <a:ea typeface="Arial"/>
              </a:rPr>
              <a:t>(challenging for developers, easy for users)</a:t>
            </a:r>
            <a:endParaRPr b="0" lang="en-US" sz="2400" spc="-1" strike="noStrike">
              <a:solidFill>
                <a:srgbClr val="000000"/>
              </a:solidFill>
              <a:latin typeface="Arial"/>
            </a:endParaRPr>
          </a:p>
          <a:p>
            <a:pPr>
              <a:lnSpc>
                <a:spcPct val="100000"/>
              </a:lnSpc>
              <a:buNone/>
              <a:tabLst>
                <a:tab algn="l" pos="0"/>
              </a:tabLst>
            </a:pPr>
            <a:endParaRPr b="0" lang="en-US" sz="1800" spc="-1" strike="noStrike">
              <a:solidFill>
                <a:srgbClr val="000000"/>
              </a:solidFill>
              <a:latin typeface="Arial"/>
            </a:endParaRPr>
          </a:p>
        </p:txBody>
      </p:sp>
      <p:pic>
        <p:nvPicPr>
          <p:cNvPr id="200" name="Google Shape;154;p22" descr=""/>
          <p:cNvPicPr/>
          <p:nvPr/>
        </p:nvPicPr>
        <p:blipFill>
          <a:blip r:embed="rId1"/>
          <a:stretch/>
        </p:blipFill>
        <p:spPr>
          <a:xfrm>
            <a:off x="8501760" y="1216800"/>
            <a:ext cx="1790280" cy="528480"/>
          </a:xfrm>
          <a:prstGeom prst="rect">
            <a:avLst/>
          </a:prstGeom>
          <a:ln w="0">
            <a:noFill/>
          </a:ln>
        </p:spPr>
      </p:pic>
      <p:pic>
        <p:nvPicPr>
          <p:cNvPr id="201" name="Google Shape;155;p22" descr=""/>
          <p:cNvPicPr/>
          <p:nvPr/>
        </p:nvPicPr>
        <p:blipFill>
          <a:blip r:embed="rId2"/>
          <a:stretch/>
        </p:blipFill>
        <p:spPr>
          <a:xfrm>
            <a:off x="2275200" y="990720"/>
            <a:ext cx="609480" cy="685800"/>
          </a:xfrm>
          <a:prstGeom prst="rect">
            <a:avLst/>
          </a:prstGeom>
          <a:ln w="0">
            <a:noFill/>
          </a:ln>
        </p:spPr>
      </p:pic>
      <p:pic>
        <p:nvPicPr>
          <p:cNvPr id="202" name="Google Shape;281;p38" descr=""/>
          <p:cNvPicPr/>
          <p:nvPr/>
        </p:nvPicPr>
        <p:blipFill>
          <a:blip r:embed="rId3"/>
          <a:stretch/>
        </p:blipFill>
        <p:spPr>
          <a:xfrm>
            <a:off x="6386040" y="5388120"/>
            <a:ext cx="1633680" cy="1225080"/>
          </a:xfrm>
          <a:prstGeom prst="rect">
            <a:avLst/>
          </a:prstGeom>
          <a:ln w="0">
            <a:noFill/>
          </a:ln>
        </p:spPr>
      </p:pic>
      <p:pic>
        <p:nvPicPr>
          <p:cNvPr id="203" name="Google Shape;282;p38" descr=""/>
          <p:cNvPicPr/>
          <p:nvPr/>
        </p:nvPicPr>
        <p:blipFill>
          <a:blip r:embed="rId4"/>
          <a:stretch/>
        </p:blipFill>
        <p:spPr>
          <a:xfrm>
            <a:off x="8110800" y="5600880"/>
            <a:ext cx="1599840" cy="799920"/>
          </a:xfrm>
          <a:prstGeom prst="rect">
            <a:avLst/>
          </a:prstGeom>
          <a:ln w="0">
            <a:noFill/>
          </a:ln>
        </p:spPr>
      </p:pic>
      <p:pic>
        <p:nvPicPr>
          <p:cNvPr id="204" name="Google Shape;280;p38" descr=""/>
          <p:cNvPicPr/>
          <p:nvPr/>
        </p:nvPicPr>
        <p:blipFill>
          <a:blip r:embed="rId5"/>
          <a:stretch/>
        </p:blipFill>
        <p:spPr>
          <a:xfrm>
            <a:off x="9801360" y="5555520"/>
            <a:ext cx="1928520" cy="1087200"/>
          </a:xfrm>
          <a:prstGeom prst="rect">
            <a:avLst/>
          </a:prstGeom>
          <a:ln w="0">
            <a:noFill/>
          </a:ln>
        </p:spPr>
      </p:pic>
      <p:sp>
        <p:nvSpPr>
          <p:cNvPr id="205" name="TextBox 9"/>
          <p:cNvSpPr/>
          <p:nvPr/>
        </p:nvSpPr>
        <p:spPr>
          <a:xfrm>
            <a:off x="3240" y="6516000"/>
            <a:ext cx="43416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DK" sz="1800" spc="-1" strike="noStrike">
                <a:solidFill>
                  <a:srgbClr val="000000"/>
                </a:solidFill>
                <a:latin typeface="Arial"/>
                <a:ea typeface="Arial"/>
              </a:rPr>
              <a:t>10</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rgbClr val="ffffff"/>
        </a:solidFill>
      </p:bgPr>
    </p:bg>
    <p:spTree>
      <p:nvGrpSpPr>
        <p:cNvPr id="1" name=""/>
        <p:cNvGrpSpPr/>
        <p:nvPr/>
      </p:nvGrpSpPr>
      <p:grpSpPr>
        <a:xfrm>
          <a:off x="0" y="0"/>
          <a:ext cx="0" cy="0"/>
          <a:chOff x="0" y="0"/>
          <a:chExt cx="0" cy="0"/>
        </a:xfrm>
      </p:grpSpPr>
      <p:sp>
        <p:nvSpPr>
          <p:cNvPr id="206" name="PlaceHolder 1"/>
          <p:cNvSpPr>
            <a:spLocks noGrp="1"/>
          </p:cNvSpPr>
          <p:nvPr>
            <p:ph type="title"/>
          </p:nvPr>
        </p:nvSpPr>
        <p:spPr>
          <a:xfrm>
            <a:off x="1774800" y="426240"/>
            <a:ext cx="9313200" cy="437400"/>
          </a:xfrm>
          <a:prstGeom prst="rect">
            <a:avLst/>
          </a:prstGeom>
          <a:noFill/>
          <a:ln w="0">
            <a:noFill/>
          </a:ln>
        </p:spPr>
        <p:txBody>
          <a:bodyPr numCol="1" spcCol="0" lIns="0" rIns="0" tIns="0" bIns="0" anchor="b">
            <a:noAutofit/>
          </a:bodyPr>
          <a:p>
            <a:pPr>
              <a:lnSpc>
                <a:spcPct val="100000"/>
              </a:lnSpc>
              <a:buNone/>
            </a:pPr>
            <a:r>
              <a:rPr b="1" lang="en-DK" sz="3000" spc="-1" strike="noStrike">
                <a:solidFill>
                  <a:srgbClr val="000000"/>
                </a:solidFill>
                <a:latin typeface="Arial"/>
                <a:ea typeface="Arial"/>
              </a:rPr>
              <a:t>Brief intermission..</a:t>
            </a:r>
            <a:endParaRPr b="0" lang="en-US" sz="3000" spc="-1" strike="noStrike">
              <a:solidFill>
                <a:srgbClr val="000000"/>
              </a:solidFill>
              <a:latin typeface="Arial"/>
            </a:endParaRPr>
          </a:p>
        </p:txBody>
      </p:sp>
      <p:sp>
        <p:nvSpPr>
          <p:cNvPr id="207" name="PlaceHolder 2"/>
          <p:cNvSpPr>
            <a:spLocks noGrp="1"/>
          </p:cNvSpPr>
          <p:nvPr>
            <p:ph/>
          </p:nvPr>
        </p:nvSpPr>
        <p:spPr>
          <a:xfrm>
            <a:off x="1774800" y="1124640"/>
            <a:ext cx="9313200" cy="5126760"/>
          </a:xfrm>
          <a:prstGeom prst="rect">
            <a:avLst/>
          </a:prstGeom>
          <a:noFill/>
          <a:ln w="0">
            <a:noFill/>
          </a:ln>
        </p:spPr>
        <p:txBody>
          <a:bodyPr numCol="1" spcCol="0" lIns="0" rIns="0" tIns="0" bIns="0" anchor="t">
            <a:noAutofit/>
          </a:bodyPr>
          <a:p>
            <a:pPr marL="198000" indent="-198000">
              <a:lnSpc>
                <a:spcPct val="100000"/>
              </a:lnSpc>
              <a:buClr>
                <a:srgbClr val="000000"/>
              </a:buClr>
              <a:buFont typeface="Symbol" charset="2"/>
              <a:buChar char=""/>
            </a:pPr>
            <a:r>
              <a:rPr b="0" lang="en-GB" sz="1800" spc="-1" strike="noStrike" u="sng">
                <a:solidFill>
                  <a:srgbClr val="2f3eea"/>
                </a:solidFill>
                <a:uFillTx/>
                <a:latin typeface="Arial"/>
                <a:ea typeface="Arial"/>
                <a:hlinkClick r:id="rId1"/>
              </a:rPr>
              <a:t>https://github.com/axelwalter/pyopenms-workshop</a:t>
            </a:r>
            <a:endParaRPr b="0" lang="en-US" sz="1800" spc="-1" strike="noStrike">
              <a:solidFill>
                <a:srgbClr val="000000"/>
              </a:solidFill>
              <a:latin typeface="Arial"/>
            </a:endParaRPr>
          </a:p>
          <a:p>
            <a:pPr>
              <a:lnSpc>
                <a:spcPct val="100000"/>
              </a:lnSpc>
              <a:buNone/>
            </a:pPr>
            <a:endParaRPr b="0" lang="en-US" sz="1800" spc="-1" strike="noStrike">
              <a:solidFill>
                <a:srgbClr val="000000"/>
              </a:solidFill>
              <a:latin typeface="Arial"/>
            </a:endParaRPr>
          </a:p>
          <a:p>
            <a:pPr marL="198000" indent="-198000">
              <a:lnSpc>
                <a:spcPct val="100000"/>
              </a:lnSpc>
              <a:buClr>
                <a:srgbClr val="000000"/>
              </a:buClr>
              <a:buFont typeface="Symbol" charset="2"/>
              <a:buChar char=""/>
            </a:pPr>
            <a:r>
              <a:rPr b="0" lang="en-GB" sz="1800" spc="-1" strike="noStrike">
                <a:solidFill>
                  <a:srgbClr val="000000"/>
                </a:solidFill>
                <a:latin typeface="Arial"/>
                <a:ea typeface="Arial"/>
              </a:rPr>
              <a:t>Click on the </a:t>
            </a:r>
            <a:endParaRPr b="0" lang="en-US" sz="1800" spc="-1" strike="noStrike">
              <a:solidFill>
                <a:srgbClr val="000000"/>
              </a:solidFill>
              <a:latin typeface="Arial"/>
            </a:endParaRPr>
          </a:p>
        </p:txBody>
      </p:sp>
      <p:sp>
        <p:nvSpPr>
          <p:cNvPr id="208" name="PlaceHolder 3"/>
          <p:cNvSpPr>
            <a:spLocks noGrp="1"/>
          </p:cNvSpPr>
          <p:nvPr>
            <p:ph type="sldNum" idx="10"/>
          </p:nvPr>
        </p:nvSpPr>
        <p:spPr>
          <a:xfrm>
            <a:off x="0" y="0"/>
            <a:ext cx="0" cy="0"/>
          </a:xfrm>
          <a:prstGeom prst="rect">
            <a:avLst/>
          </a:prstGeom>
          <a:noFill/>
          <a:ln w="0">
            <a:noFill/>
          </a:ln>
        </p:spPr>
        <p:txBody>
          <a:bodyPr lIns="90000" rIns="90000" tIns="45000" bIns="45000" anchor="t">
            <a:noAutofit/>
          </a:bodyPr>
          <a:lstStyle>
            <a:lvl1pPr>
              <a:defRPr b="0" lang="en-US" sz="2400" spc="-1" strike="noStrike">
                <a:latin typeface="Times New Roman"/>
              </a:defRPr>
            </a:lvl1pPr>
          </a:lstStyle>
          <a:p>
            <a:endParaRPr b="0" lang="en-US" sz="2400" spc="-1" strike="noStrike">
              <a:latin typeface="Times New Roman"/>
            </a:endParaRPr>
          </a:p>
        </p:txBody>
      </p:sp>
      <p:pic>
        <p:nvPicPr>
          <p:cNvPr id="209" name="Picture 2" descr="Integrating Binder and Stencila – the building blocks to increased open  communication and transparency | Labs | eLife"/>
          <p:cNvPicPr/>
          <p:nvPr/>
        </p:nvPicPr>
        <p:blipFill>
          <a:blip r:embed="rId2"/>
          <a:srcRect l="0" t="26333" r="0" b="27570"/>
          <a:stretch/>
        </p:blipFill>
        <p:spPr>
          <a:xfrm>
            <a:off x="3215520" y="1556640"/>
            <a:ext cx="1938960" cy="503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983520" y="391320"/>
            <a:ext cx="10008720" cy="437400"/>
          </a:xfrm>
          <a:prstGeom prst="rect">
            <a:avLst/>
          </a:prstGeom>
          <a:noFill/>
          <a:ln w="0">
            <a:noFill/>
          </a:ln>
        </p:spPr>
        <p:txBody>
          <a:bodyPr numCol="1" spcCol="0" lIns="0" rIns="0" tIns="0" bIns="0" anchor="b">
            <a:noAutofit/>
          </a:bodyPr>
          <a:p>
            <a:pPr algn="r">
              <a:lnSpc>
                <a:spcPct val="100000"/>
              </a:lnSpc>
              <a:buNone/>
            </a:pPr>
            <a:r>
              <a:rPr b="1" lang="en-DK" sz="3000" spc="-1" strike="noStrike">
                <a:solidFill>
                  <a:srgbClr val="000000"/>
                </a:solidFill>
                <a:latin typeface="Arial"/>
                <a:ea typeface="Arial"/>
              </a:rPr>
              <a:t>Metabolomics</a:t>
            </a:r>
            <a:r>
              <a:rPr b="0" lang="en-DK" sz="3000" spc="-1" strike="noStrike">
                <a:solidFill>
                  <a:srgbClr val="000000"/>
                </a:solidFill>
                <a:latin typeface="Arial"/>
                <a:ea typeface="Arial"/>
              </a:rPr>
              <a:t> </a:t>
            </a:r>
            <a:r>
              <a:rPr b="1" lang="en-DK" sz="3000" spc="-1" strike="noStrike">
                <a:solidFill>
                  <a:srgbClr val="000000"/>
                </a:solidFill>
                <a:latin typeface="Arial"/>
                <a:ea typeface="Arial"/>
              </a:rPr>
              <a:t>for Specialized Metabolites, Ph.D. (Efi) </a:t>
            </a:r>
            <a:endParaRPr b="0" lang="en-US" sz="3000" spc="-1" strike="noStrike">
              <a:solidFill>
                <a:srgbClr val="000000"/>
              </a:solidFill>
              <a:latin typeface="Arial"/>
            </a:endParaRPr>
          </a:p>
        </p:txBody>
      </p:sp>
      <p:sp>
        <p:nvSpPr>
          <p:cNvPr id="211" name="PlaceHolder 2"/>
          <p:cNvSpPr>
            <a:spLocks noGrp="1"/>
          </p:cNvSpPr>
          <p:nvPr>
            <p:ph type="sldNum" idx="11"/>
          </p:nvPr>
        </p:nvSpPr>
        <p:spPr>
          <a:xfrm>
            <a:off x="0" y="0"/>
            <a:ext cx="0" cy="0"/>
          </a:xfrm>
          <a:prstGeom prst="rect">
            <a:avLst/>
          </a:prstGeom>
          <a:noFill/>
          <a:ln w="0">
            <a:noFill/>
          </a:ln>
        </p:spPr>
        <p:txBody>
          <a:bodyPr lIns="90000" rIns="90000" tIns="45000" bIns="45000" anchor="t">
            <a:noAutofit/>
          </a:bodyPr>
          <a:lstStyle>
            <a:lvl1pPr>
              <a:defRPr b="0" lang="en-US" sz="2400" spc="-1" strike="noStrike">
                <a:latin typeface="Times New Roman"/>
              </a:defRPr>
            </a:lvl1pPr>
          </a:lstStyle>
          <a:p>
            <a:endParaRPr b="0" lang="en-US" sz="2400" spc="-1" strike="noStrike">
              <a:latin typeface="Times New Roman"/>
            </a:endParaRPr>
          </a:p>
        </p:txBody>
      </p:sp>
      <p:pic>
        <p:nvPicPr>
          <p:cNvPr id="212" name="Picture 2" descr=""/>
          <p:cNvPicPr/>
          <p:nvPr/>
        </p:nvPicPr>
        <p:blipFill>
          <a:blip r:embed="rId1"/>
          <a:srcRect l="0" t="0" r="37591" b="61115"/>
          <a:stretch/>
        </p:blipFill>
        <p:spPr>
          <a:xfrm>
            <a:off x="1415520" y="1412640"/>
            <a:ext cx="7560360" cy="2680200"/>
          </a:xfrm>
          <a:prstGeom prst="rect">
            <a:avLst/>
          </a:prstGeom>
          <a:ln w="0">
            <a:noFill/>
          </a:ln>
        </p:spPr>
      </p:pic>
      <p:sp>
        <p:nvSpPr>
          <p:cNvPr id="213" name="Straight Arrow Connector 7"/>
          <p:cNvSpPr/>
          <p:nvPr/>
        </p:nvSpPr>
        <p:spPr>
          <a:xfrm>
            <a:off x="8976240" y="2709000"/>
            <a:ext cx="503640" cy="360"/>
          </a:xfrm>
          <a:custGeom>
            <a:avLst/>
            <a:gdLst/>
            <a:ahLst/>
            <a:rect l="l" t="t" r="r" b="b"/>
            <a:pathLst>
              <a:path w="21600" h="21600">
                <a:moveTo>
                  <a:pt x="0" y="0"/>
                </a:moveTo>
                <a:lnTo>
                  <a:pt x="21600" y="21600"/>
                </a:lnTo>
              </a:path>
            </a:pathLst>
          </a:custGeom>
          <a:solidFill>
            <a:schemeClr val="accent1"/>
          </a:solidFill>
          <a:ln w="9525">
            <a:solidFill>
              <a:srgbClr val="000000"/>
            </a:solidFill>
            <a:miter/>
            <a:tailEnd len="med" type="triangle" w="med"/>
          </a:ln>
        </p:spPr>
        <p:style>
          <a:lnRef idx="0"/>
          <a:fillRef idx="0"/>
          <a:effectRef idx="0"/>
          <a:fontRef idx="minor"/>
        </p:style>
      </p:sp>
      <p:pic>
        <p:nvPicPr>
          <p:cNvPr id="214" name="Picture 10" descr="A child looking at the camera&#10;&#10;Description automatically generated with medium confidence"/>
          <p:cNvPicPr/>
          <p:nvPr/>
        </p:nvPicPr>
        <p:blipFill>
          <a:blip r:embed="rId2"/>
          <a:stretch/>
        </p:blipFill>
        <p:spPr>
          <a:xfrm>
            <a:off x="9656280" y="1730880"/>
            <a:ext cx="1773720" cy="1955880"/>
          </a:xfrm>
          <a:prstGeom prst="rect">
            <a:avLst/>
          </a:prstGeom>
          <a:ln w="0">
            <a:noFill/>
          </a:ln>
        </p:spPr>
      </p:pic>
      <p:pic>
        <p:nvPicPr>
          <p:cNvPr id="215" name="Graphic 5" descr="Question Mark with solid fill"/>
          <p:cNvPicPr/>
          <p:nvPr/>
        </p:nvPicPr>
        <p:blipFill>
          <a:blip r:embed="rId3"/>
          <a:stretch/>
        </p:blipFill>
        <p:spPr>
          <a:xfrm>
            <a:off x="10692000" y="1397160"/>
            <a:ext cx="914040" cy="914040"/>
          </a:xfrm>
          <a:prstGeom prst="rect">
            <a:avLst/>
          </a:prstGeom>
          <a:ln w="0">
            <a:noFill/>
          </a:ln>
        </p:spPr>
      </p:pic>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214"/>
                                        </p:tgtEl>
                                        <p:attrNameLst>
                                          <p:attrName>style.visibility</p:attrName>
                                        </p:attrNameLst>
                                      </p:cBhvr>
                                      <p:to>
                                        <p:strVal val="visible"/>
                                      </p:to>
                                    </p:set>
                                    <p:animEffect filter="fade" transition="in">
                                      <p:cBhvr additive="repl">
                                        <p:cTn id="7" dur="500"/>
                                        <p:tgtEl>
                                          <p:spTgt spid="214"/>
                                        </p:tgtEl>
                                      </p:cBhvr>
                                    </p:animEffect>
                                  </p:childTnLst>
                                </p:cTn>
                              </p:par>
                              <p:par>
                                <p:cTn id="8" nodeType="withEffect" fill="hold" presetClass="entr" presetID="10">
                                  <p:stCondLst>
                                    <p:cond delay="0"/>
                                  </p:stCondLst>
                                  <p:childTnLst>
                                    <p:set>
                                      <p:cBhvr>
                                        <p:cTn id="9" dur="1" fill="hold">
                                          <p:stCondLst>
                                            <p:cond delay="0"/>
                                          </p:stCondLst>
                                        </p:cTn>
                                        <p:tgtEl>
                                          <p:spTgt spid="215"/>
                                        </p:tgtEl>
                                        <p:attrNameLst>
                                          <p:attrName>style.visibility</p:attrName>
                                        </p:attrNameLst>
                                      </p:cBhvr>
                                      <p:to>
                                        <p:strVal val="visible"/>
                                      </p:to>
                                    </p:set>
                                    <p:animEffect filter="fade" transition="in">
                                      <p:cBhvr additive="repl">
                                        <p:cTn id="10" dur="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Picture 5" descr=""/>
          <p:cNvPicPr/>
          <p:nvPr/>
        </p:nvPicPr>
        <p:blipFill>
          <a:blip r:embed="rId1"/>
          <a:stretch/>
        </p:blipFill>
        <p:spPr>
          <a:xfrm>
            <a:off x="1317240" y="507240"/>
            <a:ext cx="10554840" cy="6005880"/>
          </a:xfrm>
          <a:prstGeom prst="rect">
            <a:avLst/>
          </a:prstGeom>
          <a:ln w="0">
            <a:noFill/>
          </a:ln>
        </p:spPr>
      </p:pic>
      <p:sp>
        <p:nvSpPr>
          <p:cNvPr id="217" name="PlaceHolder 1"/>
          <p:cNvSpPr>
            <a:spLocks noGrp="1"/>
          </p:cNvSpPr>
          <p:nvPr>
            <p:ph type="sldNum" idx="12"/>
          </p:nvPr>
        </p:nvSpPr>
        <p:spPr>
          <a:xfrm>
            <a:off x="0" y="0"/>
            <a:ext cx="0" cy="0"/>
          </a:xfrm>
          <a:prstGeom prst="rect">
            <a:avLst/>
          </a:prstGeom>
          <a:noFill/>
          <a:ln w="0">
            <a:noFill/>
          </a:ln>
        </p:spPr>
        <p:txBody>
          <a:bodyPr lIns="90000" rIns="90000" tIns="45000" bIns="45000" anchor="t">
            <a:noAutofit/>
          </a:bodyPr>
          <a:lstStyle>
            <a:lvl1pPr>
              <a:defRPr b="0" lang="en-US" sz="2400" spc="-1" strike="noStrike">
                <a:latin typeface="Times New Roman"/>
              </a:defRPr>
            </a:lvl1pPr>
          </a:lstStyle>
          <a:p>
            <a:endParaRPr b="0" lang="en-US" sz="2400" spc="-1" strike="noStrike">
              <a:latin typeface="Times New Roman"/>
            </a:endParaRPr>
          </a:p>
        </p:txBody>
      </p:sp>
      <p:sp>
        <p:nvSpPr>
          <p:cNvPr id="218" name="TextBox 6"/>
          <p:cNvSpPr/>
          <p:nvPr/>
        </p:nvSpPr>
        <p:spPr>
          <a:xfrm>
            <a:off x="18720" y="5729760"/>
            <a:ext cx="4975200" cy="786600"/>
          </a:xfrm>
          <a:prstGeom prst="rect">
            <a:avLst/>
          </a:prstGeom>
          <a:noFill/>
          <a:ln w="0">
            <a:noFill/>
          </a:ln>
        </p:spPr>
        <p:style>
          <a:lnRef idx="0"/>
          <a:fillRef idx="0"/>
          <a:effectRef idx="0"/>
          <a:fontRef idx="minor"/>
        </p:style>
        <p:txBody>
          <a:bodyPr lIns="0" rIns="0" tIns="0" bIns="0" anchor="t">
            <a:spAutoFit/>
          </a:bodyPr>
          <a:p>
            <a:pPr>
              <a:lnSpc>
                <a:spcPct val="100000"/>
              </a:lnSpc>
              <a:buNone/>
            </a:pPr>
            <a:r>
              <a:rPr b="0" lang="en-GB" sz="600" spc="-1" strike="noStrike">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W.E.,Schilling, O., Choudhary, J.S., Malmström, L., Aebersold, R., Reinert, K., Kohlbacher, O. </a:t>
            </a:r>
            <a:r>
              <a:rPr b="1" lang="en-GB" sz="600" spc="-1" strike="noStrike">
                <a:solidFill>
                  <a:srgbClr val="000000"/>
                </a:solidFill>
                <a:latin typeface="Arial"/>
                <a:ea typeface="Arial"/>
              </a:rPr>
              <a:t>OpenMS: A flexible open-source software platform for mass spectrometry data analysis.</a:t>
            </a:r>
            <a:r>
              <a:rPr b="0" lang="en-GB" sz="600" spc="-1" strike="noStrike">
                <a:solidFill>
                  <a:srgbClr val="000000"/>
                </a:solidFill>
                <a:latin typeface="Arial"/>
                <a:ea typeface="Arial"/>
              </a:rPr>
              <a:t> Nature Methods, vol. 13, 2016. </a:t>
            </a:r>
            <a:r>
              <a:rPr b="0" lang="en-GB" sz="600" spc="-1" strike="noStrike" u="sng">
                <a:solidFill>
                  <a:srgbClr val="2f3eea"/>
                </a:solidFill>
                <a:uFillTx/>
                <a:latin typeface="Arial"/>
                <a:ea typeface="Arial"/>
                <a:hlinkClick r:id="rId2"/>
              </a:rPr>
              <a:t>doi:10.1038/nmeth.3959</a:t>
            </a:r>
            <a:endParaRPr b="0" lang="en-US" sz="600" spc="-1" strike="noStrike">
              <a:latin typeface="Arial"/>
            </a:endParaRPr>
          </a:p>
          <a:p>
            <a:pPr>
              <a:lnSpc>
                <a:spcPct val="100000"/>
              </a:lnSpc>
              <a:buNone/>
            </a:pPr>
            <a:r>
              <a:rPr b="0" lang="en-GB" sz="600" spc="-1" strike="noStrike">
                <a:solidFill>
                  <a:srgbClr val="000000"/>
                </a:solidFill>
                <a:latin typeface="Arial"/>
                <a:ea typeface="Arial"/>
              </a:rPr>
              <a:t>Kai Dührkop, Markus Fleischauer, Marcus Ludwig, Alexander A. Aksenov, Alexey V. Melnik, Marvin Meusel, Pieter C. Dorrestein, Juho Rousu, and Sebastian Böcker, </a:t>
            </a:r>
            <a:r>
              <a:rPr b="1" lang="en-GB" sz="600" spc="-1" strike="noStrike" u="sng">
                <a:solidFill>
                  <a:srgbClr val="2f3eea"/>
                </a:solidFill>
                <a:uFillTx/>
                <a:latin typeface="Arial"/>
                <a:ea typeface="Arial"/>
                <a:hlinkClick r:id="rId3"/>
              </a:rPr>
              <a:t>SIRIUS 4: Turning tandem mass spectra into metabolite structure information.</a:t>
            </a:r>
            <a:r>
              <a:rPr b="1" lang="en-GB" sz="600" spc="-1" strike="noStrike">
                <a:solidFill>
                  <a:srgbClr val="000000"/>
                </a:solidFill>
                <a:latin typeface="Arial"/>
                <a:ea typeface="Arial"/>
              </a:rPr>
              <a:t> </a:t>
            </a:r>
            <a:r>
              <a:rPr b="0" lang="en-GB" sz="600" spc="-1" strike="noStrike">
                <a:solidFill>
                  <a:srgbClr val="000000"/>
                </a:solidFill>
                <a:latin typeface="Arial"/>
                <a:ea typeface="Arial"/>
              </a:rPr>
              <a:t>Nature Methods 16, 299–302, 2019.</a:t>
            </a:r>
            <a:endParaRPr b="0" lang="en-US" sz="600" spc="-1" strike="noStrike">
              <a:latin typeface="Arial"/>
            </a:endParaRPr>
          </a:p>
          <a:p>
            <a:pPr>
              <a:lnSpc>
                <a:spcPct val="100000"/>
              </a:lnSpc>
              <a:spcBef>
                <a:spcPts val="431"/>
              </a:spcBef>
              <a:buNone/>
            </a:pPr>
            <a:r>
              <a:rPr b="0" lang="en-GB" sz="600" spc="-1" strike="noStrike">
                <a:solidFill>
                  <a:srgbClr val="000000"/>
                </a:solidFill>
                <a:latin typeface="Arial"/>
                <a:ea typeface="Arial"/>
              </a:rPr>
              <a:t>Nothias, L.-F., Petras, D., Schmid, R. et al.</a:t>
            </a:r>
            <a:r>
              <a:rPr b="1" lang="en-GB" sz="600" spc="-1" strike="noStrike">
                <a:solidFill>
                  <a:srgbClr val="000000"/>
                </a:solidFill>
                <a:latin typeface="Arial"/>
                <a:ea typeface="Arial"/>
              </a:rPr>
              <a:t> </a:t>
            </a:r>
            <a:r>
              <a:rPr b="1" lang="en-GB" sz="600" spc="-1" strike="noStrike" u="sng">
                <a:solidFill>
                  <a:srgbClr val="000000"/>
                </a:solidFill>
                <a:uFillTx/>
                <a:latin typeface="Arial"/>
                <a:ea typeface="Arial"/>
                <a:hlinkClick r:id="rId4"/>
              </a:rPr>
              <a:t>Feature-based molecular networking in the GNPS analysis environment</a:t>
            </a:r>
            <a:r>
              <a:rPr b="0" lang="en-GB" sz="600" spc="-1" strike="noStrike">
                <a:solidFill>
                  <a:srgbClr val="000000"/>
                </a:solidFill>
                <a:latin typeface="Arial"/>
                <a:ea typeface="Arial"/>
              </a:rPr>
              <a:t>. Nat. Methods 17, 905–908 (2020).</a:t>
            </a:r>
            <a:endParaRPr b="0" lang="en-US" sz="600" spc="-1" strike="noStrike">
              <a:latin typeface="Arial"/>
            </a:endParaRPr>
          </a:p>
        </p:txBody>
      </p:sp>
      <p:sp>
        <p:nvSpPr>
          <p:cNvPr id="219" name="PlaceHolder 2"/>
          <p:cNvSpPr>
            <a:spLocks noGrp="1"/>
          </p:cNvSpPr>
          <p:nvPr>
            <p:ph type="title"/>
          </p:nvPr>
        </p:nvSpPr>
        <p:spPr>
          <a:xfrm>
            <a:off x="3348360" y="428040"/>
            <a:ext cx="9313200" cy="437400"/>
          </a:xfrm>
          <a:prstGeom prst="rect">
            <a:avLst/>
          </a:prstGeom>
          <a:noFill/>
          <a:ln w="0">
            <a:noFill/>
          </a:ln>
        </p:spPr>
        <p:txBody>
          <a:bodyPr numCol="1" spcCol="0" lIns="0" rIns="0" tIns="0" bIns="0" anchor="b">
            <a:noAutofit/>
          </a:bodyPr>
          <a:p>
            <a:pPr algn="r">
              <a:lnSpc>
                <a:spcPct val="100000"/>
              </a:lnSpc>
              <a:buNone/>
            </a:pPr>
            <a:r>
              <a:rPr b="0" lang="en-DK" sz="2000" spc="-1" strike="noStrike">
                <a:solidFill>
                  <a:srgbClr val="000000"/>
                </a:solidFill>
                <a:latin typeface="Arial"/>
                <a:ea typeface="Arial"/>
              </a:rPr>
              <a:t>pyOpenMS</a:t>
            </a:r>
            <a:r>
              <a:rPr b="1" lang="en-DK" sz="2400" spc="-1" strike="noStrike">
                <a:solidFill>
                  <a:srgbClr val="000000"/>
                </a:solidFill>
                <a:latin typeface="Arial"/>
                <a:ea typeface="Arial"/>
              </a:rPr>
              <a:t> </a:t>
            </a:r>
            <a:r>
              <a:rPr b="1" lang="en-DK" sz="2400" spc="-1" strike="noStrike">
                <a:solidFill>
                  <a:srgbClr val="000000"/>
                </a:solidFill>
                <a:latin typeface="Arial"/>
                <a:ea typeface="Arial"/>
              </a:rPr>
              <a:t>	</a:t>
            </a:r>
            <a:endParaRPr b="0" lang="en-US" sz="2400" spc="-1" strike="noStrike">
              <a:solidFill>
                <a:srgbClr val="000000"/>
              </a:solidFill>
              <a:latin typeface="Arial"/>
            </a:endParaRPr>
          </a:p>
        </p:txBody>
      </p:sp>
      <p:pic>
        <p:nvPicPr>
          <p:cNvPr id="220" name="Picture 2" descr="SNAKeMAKE: Reproducible and Scalable Bioinformatic Workflows -  physalia-courses"/>
          <p:cNvPicPr/>
          <p:nvPr/>
        </p:nvPicPr>
        <p:blipFill>
          <a:blip r:embed="rId5"/>
          <a:stretch/>
        </p:blipFill>
        <p:spPr>
          <a:xfrm>
            <a:off x="11082960" y="91080"/>
            <a:ext cx="777960" cy="437400"/>
          </a:xfrm>
          <a:prstGeom prst="rect">
            <a:avLst/>
          </a:prstGeom>
          <a:ln w="0">
            <a:noFill/>
          </a:ln>
        </p:spPr>
      </p:pic>
      <p:sp>
        <p:nvSpPr>
          <p:cNvPr id="221" name="Title 1"/>
          <p:cNvSpPr/>
          <p:nvPr/>
        </p:nvSpPr>
        <p:spPr>
          <a:xfrm>
            <a:off x="1877760" y="111240"/>
            <a:ext cx="9313200" cy="437400"/>
          </a:xfrm>
          <a:prstGeom prst="rect">
            <a:avLst/>
          </a:prstGeom>
          <a:noFill/>
          <a:ln w="0">
            <a:noFill/>
          </a:ln>
        </p:spPr>
        <p:style>
          <a:lnRef idx="0"/>
          <a:fillRef idx="0"/>
          <a:effectRef idx="0"/>
          <a:fontRef idx="minor"/>
        </p:style>
        <p:txBody>
          <a:bodyPr numCol="1" spcCol="0" lIns="0" rIns="0" tIns="0" bIns="0" anchor="b">
            <a:noAutofit/>
          </a:bodyPr>
          <a:p>
            <a:pPr algn="r">
              <a:lnSpc>
                <a:spcPct val="100000"/>
              </a:lnSpc>
              <a:buNone/>
            </a:pPr>
            <a:r>
              <a:rPr b="0" lang="en-DK" sz="3000" spc="-1" strike="noStrike">
                <a:solidFill>
                  <a:srgbClr val="000000"/>
                </a:solidFill>
                <a:latin typeface="Arial"/>
                <a:ea typeface="Arial"/>
              </a:rPr>
              <a:t>UMETAFlow </a:t>
            </a:r>
            <a:endParaRPr b="0" lang="en-US" sz="30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1415520" y="476640"/>
            <a:ext cx="10872720" cy="531000"/>
          </a:xfrm>
          <a:prstGeom prst="rect">
            <a:avLst/>
          </a:prstGeom>
          <a:noFill/>
          <a:ln w="0">
            <a:noFill/>
          </a:ln>
        </p:spPr>
        <p:txBody>
          <a:bodyPr numCol="1" spcCol="0" lIns="0" rIns="0" tIns="0" bIns="0" anchor="b">
            <a:noAutofit/>
          </a:bodyPr>
          <a:p>
            <a:pPr>
              <a:lnSpc>
                <a:spcPct val="90000"/>
              </a:lnSpc>
              <a:buNone/>
            </a:pPr>
            <a:r>
              <a:rPr b="1" lang="en-GB" sz="2800" spc="-1" strike="noStrike">
                <a:solidFill>
                  <a:srgbClr val="000000"/>
                </a:solidFill>
                <a:latin typeface="Arial"/>
                <a:ea typeface="Arial"/>
              </a:rPr>
              <a:t>Pre-processing: </a:t>
            </a:r>
            <a:br>
              <a:rPr sz="2800"/>
            </a:br>
            <a:r>
              <a:rPr b="1" lang="en-GB" sz="2800" spc="-1" strike="noStrike">
                <a:solidFill>
                  <a:srgbClr val="000000"/>
                </a:solidFill>
                <a:latin typeface="Arial"/>
                <a:ea typeface="Arial"/>
              </a:rPr>
              <a:t>From raw data to a table of metabolic features</a:t>
            </a:r>
            <a:endParaRPr b="0" lang="en-US" sz="2800" spc="-1" strike="noStrike">
              <a:solidFill>
                <a:srgbClr val="000000"/>
              </a:solidFill>
              <a:latin typeface="Arial"/>
            </a:endParaRPr>
          </a:p>
        </p:txBody>
      </p:sp>
      <p:pic>
        <p:nvPicPr>
          <p:cNvPr id="223" name="Picture 2" descr=""/>
          <p:cNvPicPr/>
          <p:nvPr/>
        </p:nvPicPr>
        <p:blipFill>
          <a:blip r:embed="rId1"/>
          <a:stretch/>
        </p:blipFill>
        <p:spPr>
          <a:xfrm>
            <a:off x="0" y="1405080"/>
            <a:ext cx="12191760" cy="40478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 name="Picture 4" descr=""/>
          <p:cNvPicPr/>
          <p:nvPr/>
        </p:nvPicPr>
        <p:blipFill>
          <a:blip r:embed="rId1"/>
          <a:stretch/>
        </p:blipFill>
        <p:spPr>
          <a:xfrm>
            <a:off x="1553760" y="1506960"/>
            <a:ext cx="6741000" cy="2100600"/>
          </a:xfrm>
          <a:prstGeom prst="rect">
            <a:avLst/>
          </a:prstGeom>
          <a:ln w="0">
            <a:noFill/>
          </a:ln>
        </p:spPr>
      </p:pic>
      <p:pic>
        <p:nvPicPr>
          <p:cNvPr id="225" name="Picture 2" descr="Overview slides about EMBL-EBI"/>
          <p:cNvPicPr/>
          <p:nvPr/>
        </p:nvPicPr>
        <p:blipFill>
          <a:blip r:embed="rId2"/>
          <a:stretch/>
        </p:blipFill>
        <p:spPr>
          <a:xfrm>
            <a:off x="4220280" y="3234240"/>
            <a:ext cx="920520" cy="468720"/>
          </a:xfrm>
          <a:prstGeom prst="rect">
            <a:avLst/>
          </a:prstGeom>
          <a:ln w="0">
            <a:noFill/>
          </a:ln>
        </p:spPr>
      </p:pic>
      <p:sp>
        <p:nvSpPr>
          <p:cNvPr id="226" name="PlaceHolder 1"/>
          <p:cNvSpPr>
            <a:spLocks noGrp="1"/>
          </p:cNvSpPr>
          <p:nvPr>
            <p:ph type="title"/>
          </p:nvPr>
        </p:nvSpPr>
        <p:spPr>
          <a:xfrm>
            <a:off x="1439280" y="336960"/>
            <a:ext cx="9313200" cy="437400"/>
          </a:xfrm>
          <a:prstGeom prst="rect">
            <a:avLst/>
          </a:prstGeom>
          <a:noFill/>
          <a:ln w="0">
            <a:noFill/>
          </a:ln>
        </p:spPr>
        <p:txBody>
          <a:bodyPr numCol="1" spcCol="0" lIns="0" rIns="0" tIns="0" bIns="0" anchor="b">
            <a:noAutofit/>
          </a:bodyPr>
          <a:p>
            <a:pPr>
              <a:lnSpc>
                <a:spcPct val="100000"/>
              </a:lnSpc>
              <a:buNone/>
            </a:pPr>
            <a:r>
              <a:rPr b="1" lang="en-US" sz="3000" spc="-1" strike="noStrike">
                <a:solidFill>
                  <a:srgbClr val="000000"/>
                </a:solidFill>
                <a:latin typeface="Arial"/>
                <a:ea typeface="Arial"/>
              </a:rPr>
              <a:t>Data conversion</a:t>
            </a:r>
            <a:endParaRPr b="0" lang="en-US" sz="3000" spc="-1" strike="noStrike">
              <a:solidFill>
                <a:srgbClr val="000000"/>
              </a:solidFill>
              <a:latin typeface="Arial"/>
            </a:endParaRPr>
          </a:p>
        </p:txBody>
      </p:sp>
      <p:sp>
        <p:nvSpPr>
          <p:cNvPr id="227" name="PlaceHolder 2"/>
          <p:cNvSpPr>
            <a:spLocks noGrp="1"/>
          </p:cNvSpPr>
          <p:nvPr>
            <p:ph/>
          </p:nvPr>
        </p:nvSpPr>
        <p:spPr>
          <a:xfrm>
            <a:off x="1774800" y="1398600"/>
            <a:ext cx="9313200" cy="4853160"/>
          </a:xfrm>
          <a:prstGeom prst="rect">
            <a:avLst/>
          </a:prstGeom>
          <a:noFill/>
          <a:ln w="0">
            <a:noFill/>
          </a:ln>
        </p:spPr>
        <p:txBody>
          <a:bodyPr numCol="1" spcCol="0" lIns="0" rIns="0" tIns="0" bIns="0" anchor="t">
            <a:noAutofit/>
          </a:bodyPr>
          <a:p>
            <a:pPr>
              <a:lnSpc>
                <a:spcPct val="100000"/>
              </a:lnSpc>
              <a:buNone/>
              <a:tabLst>
                <a:tab algn="l" pos="0"/>
              </a:tabLst>
            </a:pPr>
            <a:r>
              <a:rPr b="0" lang="en-GB" sz="1800" spc="-1" strike="noStrike">
                <a:solidFill>
                  <a:srgbClr val="000000"/>
                </a:solidFill>
                <a:latin typeface="Arial"/>
                <a:ea typeface="Arial"/>
              </a:rPr>
              <a:t>Vendor-format files to an </a:t>
            </a:r>
            <a:r>
              <a:rPr b="1" lang="en-GB" sz="1800" spc="-1" strike="noStrike">
                <a:solidFill>
                  <a:srgbClr val="000000"/>
                </a:solidFill>
                <a:latin typeface="Arial"/>
                <a:ea typeface="Arial"/>
              </a:rPr>
              <a:t>open community-driven format </a:t>
            </a:r>
            <a:endParaRPr b="0" lang="en-US" sz="1800" spc="-1" strike="noStrike">
              <a:solidFill>
                <a:srgbClr val="000000"/>
              </a:solidFill>
              <a:latin typeface="Arial"/>
            </a:endParaRPr>
          </a:p>
        </p:txBody>
      </p:sp>
      <p:pic>
        <p:nvPicPr>
          <p:cNvPr id="228" name="Picture 5" descr=""/>
          <p:cNvPicPr/>
          <p:nvPr/>
        </p:nvPicPr>
        <p:blipFill>
          <a:blip r:embed="rId3"/>
          <a:stretch/>
        </p:blipFill>
        <p:spPr>
          <a:xfrm>
            <a:off x="2492280" y="3998880"/>
            <a:ext cx="4863600" cy="2326680"/>
          </a:xfrm>
          <a:prstGeom prst="rect">
            <a:avLst/>
          </a:prstGeom>
          <a:ln w="0">
            <a:noFill/>
          </a:ln>
        </p:spPr>
      </p:pic>
      <p:sp>
        <p:nvSpPr>
          <p:cNvPr id="229" name="TextBox 6"/>
          <p:cNvSpPr/>
          <p:nvPr/>
        </p:nvSpPr>
        <p:spPr>
          <a:xfrm>
            <a:off x="3195720" y="4066200"/>
            <a:ext cx="904680" cy="213480"/>
          </a:xfrm>
          <a:prstGeom prst="rect">
            <a:avLst/>
          </a:prstGeom>
          <a:noFill/>
          <a:ln w="0">
            <a:noFill/>
          </a:ln>
        </p:spPr>
        <p:style>
          <a:lnRef idx="0"/>
          <a:fillRef idx="0"/>
          <a:effectRef idx="0"/>
          <a:fontRef idx="minor"/>
        </p:style>
        <p:txBody>
          <a:bodyPr wrap="none" lIns="0" rIns="0" tIns="0" bIns="0" anchor="t">
            <a:spAutoFit/>
          </a:bodyPr>
          <a:p>
            <a:pPr>
              <a:lnSpc>
                <a:spcPct val="100000"/>
              </a:lnSpc>
              <a:spcBef>
                <a:spcPts val="431"/>
              </a:spcBef>
              <a:buNone/>
            </a:pPr>
            <a:r>
              <a:rPr b="0" lang="en-GB" sz="1400" spc="-1" strike="noStrike">
                <a:solidFill>
                  <a:srgbClr val="000000"/>
                </a:solidFill>
                <a:latin typeface="Arial"/>
                <a:ea typeface="Arial"/>
              </a:rPr>
              <a:t>Profile data</a:t>
            </a:r>
            <a:endParaRPr b="0" lang="en-US" sz="1400" spc="-1" strike="noStrike">
              <a:latin typeface="Arial"/>
            </a:endParaRPr>
          </a:p>
        </p:txBody>
      </p:sp>
      <p:sp>
        <p:nvSpPr>
          <p:cNvPr id="230" name="TextBox 8"/>
          <p:cNvSpPr/>
          <p:nvPr/>
        </p:nvSpPr>
        <p:spPr>
          <a:xfrm>
            <a:off x="5785200" y="4066200"/>
            <a:ext cx="1072440" cy="213480"/>
          </a:xfrm>
          <a:prstGeom prst="rect">
            <a:avLst/>
          </a:prstGeom>
          <a:noFill/>
          <a:ln w="0">
            <a:noFill/>
          </a:ln>
        </p:spPr>
        <p:style>
          <a:lnRef idx="0"/>
          <a:fillRef idx="0"/>
          <a:effectRef idx="0"/>
          <a:fontRef idx="minor"/>
        </p:style>
        <p:txBody>
          <a:bodyPr wrap="none" lIns="0" rIns="0" tIns="0" bIns="0" anchor="t">
            <a:spAutoFit/>
          </a:bodyPr>
          <a:p>
            <a:pPr>
              <a:lnSpc>
                <a:spcPct val="100000"/>
              </a:lnSpc>
              <a:spcBef>
                <a:spcPts val="431"/>
              </a:spcBef>
              <a:buNone/>
            </a:pPr>
            <a:r>
              <a:rPr b="0" lang="en-GB" sz="1400" spc="-1" strike="noStrike">
                <a:solidFill>
                  <a:srgbClr val="000000"/>
                </a:solidFill>
                <a:latin typeface="Arial"/>
                <a:ea typeface="Arial"/>
              </a:rPr>
              <a:t>Centroid data</a:t>
            </a:r>
            <a:endParaRPr b="0" lang="en-US" sz="1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1559520" y="404640"/>
            <a:ext cx="9313200" cy="437400"/>
          </a:xfrm>
          <a:prstGeom prst="rect">
            <a:avLst/>
          </a:prstGeom>
          <a:noFill/>
          <a:ln w="0">
            <a:noFill/>
          </a:ln>
        </p:spPr>
        <p:txBody>
          <a:bodyPr numCol="1" spcCol="0" lIns="0" rIns="0" tIns="0" bIns="0" anchor="b">
            <a:noAutofit/>
          </a:bodyPr>
          <a:p>
            <a:pPr>
              <a:lnSpc>
                <a:spcPct val="100000"/>
              </a:lnSpc>
              <a:buNone/>
            </a:pPr>
            <a:r>
              <a:rPr b="1" lang="en-DK" sz="3000" spc="-1" strike="noStrike">
                <a:solidFill>
                  <a:srgbClr val="000000"/>
                </a:solidFill>
                <a:latin typeface="Arial"/>
                <a:ea typeface="Arial"/>
              </a:rPr>
              <a:t>Raw mzML file</a:t>
            </a:r>
            <a:endParaRPr b="0" lang="en-US" sz="3000" spc="-1" strike="noStrike">
              <a:solidFill>
                <a:srgbClr val="000000"/>
              </a:solidFill>
              <a:latin typeface="Arial"/>
            </a:endParaRPr>
          </a:p>
        </p:txBody>
      </p:sp>
      <p:sp>
        <p:nvSpPr>
          <p:cNvPr id="232" name="PlaceHolder 2"/>
          <p:cNvSpPr>
            <a:spLocks noGrp="1"/>
          </p:cNvSpPr>
          <p:nvPr>
            <p:ph type="sldNum" idx="13"/>
          </p:nvPr>
        </p:nvSpPr>
        <p:spPr>
          <a:xfrm>
            <a:off x="0" y="0"/>
            <a:ext cx="0" cy="0"/>
          </a:xfrm>
          <a:prstGeom prst="rect">
            <a:avLst/>
          </a:prstGeom>
          <a:noFill/>
          <a:ln w="0">
            <a:noFill/>
          </a:ln>
        </p:spPr>
        <p:txBody>
          <a:bodyPr lIns="90000" rIns="90000" tIns="45000" bIns="45000" anchor="t">
            <a:noAutofit/>
          </a:bodyPr>
          <a:lstStyle>
            <a:lvl1pPr>
              <a:defRPr b="0" lang="en-US" sz="2400" spc="-1" strike="noStrike">
                <a:latin typeface="Times New Roman"/>
              </a:defRPr>
            </a:lvl1pPr>
          </a:lstStyle>
          <a:p>
            <a:endParaRPr b="0" lang="en-US" sz="2400" spc="-1" strike="noStrike">
              <a:latin typeface="Times New Roman"/>
            </a:endParaRPr>
          </a:p>
        </p:txBody>
      </p:sp>
      <p:pic>
        <p:nvPicPr>
          <p:cNvPr id="233" name="Picture 4" descr=""/>
          <p:cNvPicPr/>
          <p:nvPr/>
        </p:nvPicPr>
        <p:blipFill>
          <a:blip r:embed="rId1"/>
          <a:stretch/>
        </p:blipFill>
        <p:spPr>
          <a:xfrm>
            <a:off x="2135520" y="1772640"/>
            <a:ext cx="5710680" cy="43815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1480320" y="378360"/>
            <a:ext cx="9313200" cy="437400"/>
          </a:xfrm>
          <a:prstGeom prst="rect">
            <a:avLst/>
          </a:prstGeom>
          <a:noFill/>
          <a:ln w="0">
            <a:noFill/>
          </a:ln>
        </p:spPr>
        <p:txBody>
          <a:bodyPr numCol="1" spcCol="0" lIns="0" rIns="0" tIns="0" bIns="0" anchor="b">
            <a:noAutofit/>
          </a:bodyPr>
          <a:p>
            <a:pPr>
              <a:lnSpc>
                <a:spcPct val="100000"/>
              </a:lnSpc>
              <a:buNone/>
            </a:pPr>
            <a:r>
              <a:rPr b="1" lang="da-DK" sz="3000" spc="-1" strike="noStrike">
                <a:solidFill>
                  <a:srgbClr val="000000"/>
                </a:solidFill>
                <a:latin typeface="Arial"/>
                <a:ea typeface="Arial"/>
              </a:rPr>
              <a:t>1. Mass trace detection</a:t>
            </a:r>
            <a:endParaRPr b="0" lang="en-US" sz="3000" spc="-1" strike="noStrike">
              <a:solidFill>
                <a:srgbClr val="000000"/>
              </a:solidFill>
              <a:latin typeface="Arial"/>
            </a:endParaRPr>
          </a:p>
        </p:txBody>
      </p:sp>
      <p:sp>
        <p:nvSpPr>
          <p:cNvPr id="235" name="PlaceHolder 2"/>
          <p:cNvSpPr>
            <a:spLocks noGrp="1"/>
          </p:cNvSpPr>
          <p:nvPr>
            <p:ph/>
          </p:nvPr>
        </p:nvSpPr>
        <p:spPr>
          <a:xfrm>
            <a:off x="259920" y="980640"/>
            <a:ext cx="10660320" cy="5126760"/>
          </a:xfrm>
          <a:prstGeom prst="rect">
            <a:avLst/>
          </a:prstGeom>
          <a:noFill/>
          <a:ln w="0">
            <a:noFill/>
          </a:ln>
        </p:spPr>
        <p:txBody>
          <a:bodyPr numCol="1" spcCol="0" lIns="0" rIns="0" tIns="0" bIns="0" anchor="t">
            <a:noAutofit/>
          </a:bodyPr>
          <a:p>
            <a:pPr>
              <a:lnSpc>
                <a:spcPct val="100000"/>
              </a:lnSpc>
              <a:buNone/>
              <a:tabLst>
                <a:tab algn="l" pos="0"/>
              </a:tabLst>
            </a:pPr>
            <a:endParaRPr b="0" lang="en-US" sz="1800" spc="-1" strike="noStrike">
              <a:solidFill>
                <a:srgbClr val="000000"/>
              </a:solidFill>
              <a:latin typeface="Arial"/>
            </a:endParaRPr>
          </a:p>
          <a:p>
            <a:pPr>
              <a:lnSpc>
                <a:spcPct val="100000"/>
              </a:lnSpc>
              <a:buNone/>
              <a:tabLst>
                <a:tab algn="l" pos="0"/>
              </a:tabLst>
            </a:pPr>
            <a:r>
              <a:rPr b="0" lang="en-GB" sz="1800" spc="-1" strike="noStrike">
                <a:solidFill>
                  <a:srgbClr val="000000"/>
                </a:solidFill>
                <a:latin typeface="Arial"/>
                <a:ea typeface="Arial"/>
              </a:rPr>
              <a:t>A mass trace extraction method that gathers peaks similar in </a:t>
            </a:r>
            <a:r>
              <a:rPr b="0" i="1" lang="en-GB" sz="1800" spc="-1" strike="noStrike">
                <a:solidFill>
                  <a:srgbClr val="000000"/>
                </a:solidFill>
                <a:latin typeface="Arial"/>
                <a:ea typeface="Arial"/>
              </a:rPr>
              <a:t>m/z</a:t>
            </a:r>
            <a:r>
              <a:rPr b="0" lang="en-GB" sz="1800" spc="-1" strike="noStrike">
                <a:solidFill>
                  <a:srgbClr val="000000"/>
                </a:solidFill>
                <a:latin typeface="Arial"/>
                <a:ea typeface="Arial"/>
              </a:rPr>
              <a:t> and moving along retention time.</a:t>
            </a:r>
            <a:endParaRPr b="0" lang="en-US" sz="1800" spc="-1" strike="noStrike">
              <a:solidFill>
                <a:srgbClr val="000000"/>
              </a:solidFill>
              <a:latin typeface="Arial"/>
            </a:endParaRPr>
          </a:p>
          <a:p>
            <a:pPr>
              <a:lnSpc>
                <a:spcPct val="100000"/>
              </a:lnSpc>
              <a:buNone/>
              <a:tabLst>
                <a:tab algn="l" pos="0"/>
              </a:tabLst>
            </a:pPr>
            <a:endParaRPr b="0" lang="en-US" sz="1800" spc="-1" strike="noStrike">
              <a:solidFill>
                <a:srgbClr val="000000"/>
              </a:solidFill>
              <a:latin typeface="Arial"/>
            </a:endParaRPr>
          </a:p>
        </p:txBody>
      </p:sp>
      <p:pic>
        <p:nvPicPr>
          <p:cNvPr id="236" name="Picture 4" descr=""/>
          <p:cNvPicPr/>
          <p:nvPr/>
        </p:nvPicPr>
        <p:blipFill>
          <a:blip r:embed="rId1"/>
          <a:stretch/>
        </p:blipFill>
        <p:spPr>
          <a:xfrm>
            <a:off x="2135520" y="1772640"/>
            <a:ext cx="5787000" cy="4390200"/>
          </a:xfrm>
          <a:prstGeom prst="rect">
            <a:avLst/>
          </a:prstGeom>
          <a:ln w="0">
            <a:noFill/>
          </a:ln>
        </p:spPr>
      </p:pic>
      <p:pic>
        <p:nvPicPr>
          <p:cNvPr id="237" name="Picture 9" descr=""/>
          <p:cNvPicPr/>
          <p:nvPr/>
        </p:nvPicPr>
        <p:blipFill>
          <a:blip r:embed="rId2"/>
          <a:stretch/>
        </p:blipFill>
        <p:spPr>
          <a:xfrm>
            <a:off x="9028440" y="1484640"/>
            <a:ext cx="3390480" cy="13204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1480320" y="378360"/>
            <a:ext cx="9313200" cy="437400"/>
          </a:xfrm>
          <a:prstGeom prst="rect">
            <a:avLst/>
          </a:prstGeom>
          <a:noFill/>
          <a:ln w="0">
            <a:noFill/>
          </a:ln>
        </p:spPr>
        <p:txBody>
          <a:bodyPr numCol="1" spcCol="0" lIns="0" rIns="0" tIns="0" bIns="0" anchor="b">
            <a:noAutofit/>
          </a:bodyPr>
          <a:p>
            <a:pPr>
              <a:lnSpc>
                <a:spcPct val="100000"/>
              </a:lnSpc>
              <a:buNone/>
            </a:pPr>
            <a:r>
              <a:rPr b="1" lang="da-DK" sz="3000" spc="-1" strike="noStrike">
                <a:solidFill>
                  <a:srgbClr val="000000"/>
                </a:solidFill>
                <a:latin typeface="Arial"/>
                <a:ea typeface="Arial"/>
              </a:rPr>
              <a:t>2. Elution peak detection</a:t>
            </a:r>
            <a:endParaRPr b="0" lang="en-US" sz="3000" spc="-1" strike="noStrike">
              <a:solidFill>
                <a:srgbClr val="000000"/>
              </a:solidFill>
              <a:latin typeface="Arial"/>
            </a:endParaRPr>
          </a:p>
        </p:txBody>
      </p:sp>
      <p:sp>
        <p:nvSpPr>
          <p:cNvPr id="239" name="PlaceHolder 2"/>
          <p:cNvSpPr>
            <a:spLocks noGrp="1"/>
          </p:cNvSpPr>
          <p:nvPr>
            <p:ph/>
          </p:nvPr>
        </p:nvSpPr>
        <p:spPr>
          <a:xfrm>
            <a:off x="259920" y="966240"/>
            <a:ext cx="9196200" cy="5126760"/>
          </a:xfrm>
          <a:prstGeom prst="rect">
            <a:avLst/>
          </a:prstGeom>
          <a:noFill/>
          <a:ln w="0">
            <a:noFill/>
          </a:ln>
        </p:spPr>
        <p:txBody>
          <a:bodyPr numCol="1" spcCol="0" lIns="0" rIns="0" tIns="0" bIns="0" anchor="t">
            <a:noAutofit/>
          </a:bodyPr>
          <a:p>
            <a:pPr>
              <a:lnSpc>
                <a:spcPct val="100000"/>
              </a:lnSpc>
              <a:buNone/>
              <a:tabLst>
                <a:tab algn="l" pos="0"/>
              </a:tabLst>
            </a:pPr>
            <a:endParaRPr b="0" lang="en-US" sz="1800" spc="-1" strike="noStrike">
              <a:solidFill>
                <a:srgbClr val="000000"/>
              </a:solidFill>
              <a:latin typeface="Arial"/>
            </a:endParaRPr>
          </a:p>
          <a:p>
            <a:pPr>
              <a:lnSpc>
                <a:spcPct val="100000"/>
              </a:lnSpc>
              <a:buNone/>
              <a:tabLst>
                <a:tab algn="l" pos="0"/>
              </a:tabLst>
            </a:pPr>
            <a:r>
              <a:rPr b="0" lang="en-GB" sz="1800" spc="-1" strike="noStrike">
                <a:solidFill>
                  <a:srgbClr val="000000"/>
                </a:solidFill>
                <a:latin typeface="Arial"/>
                <a:ea typeface="Arial"/>
              </a:rPr>
              <a:t>Extracts chromatographic peaks from a mass trace.</a:t>
            </a:r>
            <a:endParaRPr b="0" lang="en-US" sz="1800" spc="-1" strike="noStrike">
              <a:solidFill>
                <a:srgbClr val="000000"/>
              </a:solidFill>
              <a:latin typeface="Arial"/>
            </a:endParaRPr>
          </a:p>
          <a:p>
            <a:pPr>
              <a:lnSpc>
                <a:spcPct val="100000"/>
              </a:lnSpc>
              <a:buNone/>
              <a:tabLst>
                <a:tab algn="l" pos="0"/>
              </a:tabLst>
            </a:pPr>
            <a:endParaRPr b="0" lang="en-US" sz="1800" spc="-1" strike="noStrike">
              <a:solidFill>
                <a:srgbClr val="000000"/>
              </a:solidFill>
              <a:latin typeface="Arial"/>
            </a:endParaRPr>
          </a:p>
        </p:txBody>
      </p:sp>
      <p:pic>
        <p:nvPicPr>
          <p:cNvPr id="240" name="Picture 10" descr=""/>
          <p:cNvPicPr/>
          <p:nvPr/>
        </p:nvPicPr>
        <p:blipFill>
          <a:blip r:embed="rId1"/>
          <a:stretch/>
        </p:blipFill>
        <p:spPr>
          <a:xfrm>
            <a:off x="2135520" y="1817640"/>
            <a:ext cx="5736240" cy="4347360"/>
          </a:xfrm>
          <a:prstGeom prst="rect">
            <a:avLst/>
          </a:prstGeom>
          <a:ln w="0">
            <a:noFill/>
          </a:ln>
        </p:spPr>
      </p:pic>
      <p:pic>
        <p:nvPicPr>
          <p:cNvPr id="241" name="Picture 5" descr=""/>
          <p:cNvPicPr/>
          <p:nvPr/>
        </p:nvPicPr>
        <p:blipFill>
          <a:blip r:embed="rId2"/>
          <a:stretch/>
        </p:blipFill>
        <p:spPr>
          <a:xfrm>
            <a:off x="8969760" y="1731960"/>
            <a:ext cx="3606480" cy="248868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2" name="Picture 9" descr=""/>
          <p:cNvPicPr/>
          <p:nvPr/>
        </p:nvPicPr>
        <p:blipFill>
          <a:blip r:embed="rId1"/>
          <a:stretch/>
        </p:blipFill>
        <p:spPr>
          <a:xfrm>
            <a:off x="9048240" y="1652760"/>
            <a:ext cx="3159360" cy="5017320"/>
          </a:xfrm>
          <a:prstGeom prst="rect">
            <a:avLst/>
          </a:prstGeom>
          <a:ln w="0">
            <a:noFill/>
          </a:ln>
        </p:spPr>
      </p:pic>
      <p:sp>
        <p:nvSpPr>
          <p:cNvPr id="243" name="PlaceHolder 1"/>
          <p:cNvSpPr>
            <a:spLocks noGrp="1"/>
          </p:cNvSpPr>
          <p:nvPr>
            <p:ph type="title"/>
          </p:nvPr>
        </p:nvSpPr>
        <p:spPr>
          <a:xfrm>
            <a:off x="1480320" y="378360"/>
            <a:ext cx="9313200" cy="437400"/>
          </a:xfrm>
          <a:prstGeom prst="rect">
            <a:avLst/>
          </a:prstGeom>
          <a:noFill/>
          <a:ln w="0">
            <a:noFill/>
          </a:ln>
        </p:spPr>
        <p:txBody>
          <a:bodyPr numCol="1" spcCol="0" lIns="0" rIns="0" tIns="0" bIns="0" anchor="b">
            <a:noAutofit/>
          </a:bodyPr>
          <a:p>
            <a:pPr>
              <a:lnSpc>
                <a:spcPct val="100000"/>
              </a:lnSpc>
              <a:buNone/>
            </a:pPr>
            <a:r>
              <a:rPr b="1" lang="da-DK" sz="3000" spc="-1" strike="noStrike">
                <a:solidFill>
                  <a:srgbClr val="000000"/>
                </a:solidFill>
                <a:latin typeface="Arial"/>
                <a:ea typeface="Arial"/>
              </a:rPr>
              <a:t>3. FeatureFinder</a:t>
            </a:r>
            <a:endParaRPr b="0" lang="en-US" sz="3000" spc="-1" strike="noStrike">
              <a:solidFill>
                <a:srgbClr val="000000"/>
              </a:solidFill>
              <a:latin typeface="Arial"/>
            </a:endParaRPr>
          </a:p>
        </p:txBody>
      </p:sp>
      <p:sp>
        <p:nvSpPr>
          <p:cNvPr id="244" name="PlaceHolder 2"/>
          <p:cNvSpPr>
            <a:spLocks noGrp="1"/>
          </p:cNvSpPr>
          <p:nvPr>
            <p:ph/>
          </p:nvPr>
        </p:nvSpPr>
        <p:spPr>
          <a:xfrm>
            <a:off x="259920" y="966240"/>
            <a:ext cx="9196200" cy="5126760"/>
          </a:xfrm>
          <a:prstGeom prst="rect">
            <a:avLst/>
          </a:prstGeom>
          <a:noFill/>
          <a:ln w="0">
            <a:noFill/>
          </a:ln>
        </p:spPr>
        <p:txBody>
          <a:bodyPr numCol="1" spcCol="0" lIns="0" rIns="0" tIns="0" bIns="0" anchor="t">
            <a:noAutofit/>
          </a:bodyPr>
          <a:p>
            <a:pPr>
              <a:lnSpc>
                <a:spcPct val="100000"/>
              </a:lnSpc>
              <a:buNone/>
              <a:tabLst>
                <a:tab algn="l" pos="0"/>
              </a:tabLst>
            </a:pPr>
            <a:endParaRPr b="0" lang="en-US" sz="1800" spc="-1" strike="noStrike">
              <a:solidFill>
                <a:srgbClr val="000000"/>
              </a:solidFill>
              <a:latin typeface="Arial"/>
            </a:endParaRPr>
          </a:p>
          <a:p>
            <a:pPr>
              <a:lnSpc>
                <a:spcPct val="100000"/>
              </a:lnSpc>
              <a:buNone/>
              <a:tabLst>
                <a:tab algn="l" pos="0"/>
              </a:tabLst>
            </a:pPr>
            <a:r>
              <a:rPr b="0" lang="en-GB" sz="1800" spc="-1" strike="noStrike">
                <a:solidFill>
                  <a:srgbClr val="000000"/>
                </a:solidFill>
                <a:latin typeface="Arial"/>
                <a:ea typeface="Arial"/>
              </a:rPr>
              <a:t>Assembles metabolite features from singleton mass traces.</a:t>
            </a:r>
            <a:r>
              <a:rPr b="0" i="1" lang="en-GB" sz="1800" spc="-1" strike="noStrike">
                <a:solidFill>
                  <a:srgbClr val="000000"/>
                </a:solidFill>
                <a:latin typeface="Arial"/>
                <a:ea typeface="Arial"/>
              </a:rPr>
              <a:t> </a:t>
            </a:r>
            <a:endParaRPr b="0" lang="en-US" sz="1800" spc="-1" strike="noStrike">
              <a:solidFill>
                <a:srgbClr val="000000"/>
              </a:solidFill>
              <a:latin typeface="Arial"/>
            </a:endParaRPr>
          </a:p>
          <a:p>
            <a:pPr>
              <a:lnSpc>
                <a:spcPct val="100000"/>
              </a:lnSpc>
              <a:buNone/>
              <a:tabLst>
                <a:tab algn="l" pos="0"/>
              </a:tabLst>
            </a:pPr>
            <a:endParaRPr b="0" lang="en-US" sz="1800" spc="-1" strike="noStrike">
              <a:solidFill>
                <a:srgbClr val="000000"/>
              </a:solidFill>
              <a:latin typeface="Arial"/>
            </a:endParaRPr>
          </a:p>
        </p:txBody>
      </p:sp>
      <p:pic>
        <p:nvPicPr>
          <p:cNvPr id="245" name="Picture 7" descr=""/>
          <p:cNvPicPr/>
          <p:nvPr/>
        </p:nvPicPr>
        <p:blipFill>
          <a:blip r:embed="rId2"/>
          <a:stretch/>
        </p:blipFill>
        <p:spPr>
          <a:xfrm>
            <a:off x="2063520" y="1772640"/>
            <a:ext cx="6192360" cy="44384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203040" y="76320"/>
            <a:ext cx="11785320" cy="685080"/>
          </a:xfrm>
          <a:prstGeom prst="rect">
            <a:avLst/>
          </a:prstGeom>
          <a:noFill/>
          <a:ln w="0">
            <a:noFill/>
          </a:ln>
        </p:spPr>
        <p:txBody>
          <a:bodyPr numCol="1" spcCol="0" lIns="122040" rIns="122040" tIns="60840" bIns="60840" anchor="ctr">
            <a:noAutofit/>
          </a:bodyPr>
          <a:p>
            <a:pPr>
              <a:lnSpc>
                <a:spcPct val="100000"/>
              </a:lnSpc>
              <a:buNone/>
            </a:pPr>
            <a:r>
              <a:rPr b="1" lang="en-US" sz="3200" spc="-1" strike="noStrike">
                <a:solidFill>
                  <a:srgbClr val="000000"/>
                </a:solidFill>
                <a:latin typeface="Arial"/>
                <a:ea typeface="Arial"/>
              </a:rPr>
              <a:t>Computational Metabolomics/Proteomics</a:t>
            </a:r>
            <a:endParaRPr b="0" lang="en-US" sz="3200" spc="-1" strike="noStrike">
              <a:solidFill>
                <a:srgbClr val="000000"/>
              </a:solidFill>
              <a:latin typeface="Arial"/>
            </a:endParaRPr>
          </a:p>
        </p:txBody>
      </p:sp>
      <p:sp>
        <p:nvSpPr>
          <p:cNvPr id="154" name="PlaceHolder 2"/>
          <p:cNvSpPr>
            <a:spLocks noGrp="1"/>
          </p:cNvSpPr>
          <p:nvPr>
            <p:ph/>
          </p:nvPr>
        </p:nvSpPr>
        <p:spPr>
          <a:xfrm>
            <a:off x="203040" y="1371240"/>
            <a:ext cx="11785320" cy="5410080"/>
          </a:xfrm>
          <a:prstGeom prst="rect">
            <a:avLst/>
          </a:prstGeom>
          <a:noFill/>
          <a:ln w="0">
            <a:noFill/>
          </a:ln>
        </p:spPr>
        <p:txBody>
          <a:bodyPr numCol="1" spcCol="0" lIns="122040" rIns="122040" tIns="60840" bIns="60840" anchor="t">
            <a:noAutofit/>
          </a:bodyPr>
          <a:p>
            <a:pPr>
              <a:lnSpc>
                <a:spcPct val="100000"/>
              </a:lnSpc>
              <a:spcBef>
                <a:spcPts val="853"/>
              </a:spcBef>
              <a:buNone/>
              <a:tabLst>
                <a:tab algn="l" pos="0"/>
              </a:tabLst>
            </a:pPr>
            <a:r>
              <a:rPr b="0" lang="en-US" sz="2400" spc="-1" strike="noStrike">
                <a:solidFill>
                  <a:srgbClr val="000000"/>
                </a:solidFill>
                <a:latin typeface="Arial"/>
                <a:ea typeface="Arial"/>
              </a:rPr>
              <a:t>Hundreds of </a:t>
            </a:r>
            <a:r>
              <a:rPr b="1" i="1" lang="en-US" sz="2400" spc="-1" strike="noStrike">
                <a:solidFill>
                  <a:srgbClr val="000000"/>
                </a:solidFill>
                <a:latin typeface="Arial"/>
                <a:ea typeface="Arial"/>
              </a:rPr>
              <a:t>experimental methods</a:t>
            </a:r>
            <a:r>
              <a:rPr b="0" lang="en-US" sz="2400" spc="-1" strike="noStrike">
                <a:solidFill>
                  <a:srgbClr val="000000"/>
                </a:solidFill>
                <a:latin typeface="Arial"/>
                <a:ea typeface="Arial"/>
              </a:rPr>
              <a:t> and protocols</a:t>
            </a:r>
            <a:br>
              <a:rPr sz="2400"/>
            </a:br>
            <a:endParaRPr b="0" lang="en-US" sz="2400" spc="-1" strike="noStrike">
              <a:solidFill>
                <a:srgbClr val="000000"/>
              </a:solidFill>
              <a:latin typeface="Arial"/>
            </a:endParaRPr>
          </a:p>
          <a:p>
            <a:pPr>
              <a:lnSpc>
                <a:spcPct val="100000"/>
              </a:lnSpc>
              <a:spcBef>
                <a:spcPts val="853"/>
              </a:spcBef>
              <a:buNone/>
              <a:tabLst>
                <a:tab algn="l" pos="0"/>
              </a:tabLst>
            </a:pPr>
            <a:r>
              <a:rPr b="0" lang="en-US" sz="2400" spc="-1" strike="noStrike">
                <a:solidFill>
                  <a:srgbClr val="000000"/>
                </a:solidFill>
                <a:latin typeface="Arial"/>
                <a:ea typeface="Arial"/>
              </a:rPr>
              <a:t>Many </a:t>
            </a:r>
            <a:r>
              <a:rPr b="1" i="1" lang="en-US" sz="2400" spc="-1" strike="noStrike">
                <a:solidFill>
                  <a:srgbClr val="000000"/>
                </a:solidFill>
                <a:latin typeface="Arial"/>
                <a:ea typeface="Arial"/>
              </a:rPr>
              <a:t>computational methods</a:t>
            </a:r>
            <a:r>
              <a:rPr b="0" lang="en-US" sz="2400" spc="-1" strike="noStrike">
                <a:solidFill>
                  <a:srgbClr val="000000"/>
                </a:solidFill>
                <a:latin typeface="Arial"/>
                <a:ea typeface="Arial"/>
              </a:rPr>
              <a:t> for</a:t>
            </a:r>
            <a:endParaRPr b="0" lang="en-US" sz="2400" spc="-1" strike="noStrike">
              <a:solidFill>
                <a:srgbClr val="000000"/>
              </a:solidFill>
              <a:latin typeface="Arial"/>
            </a:endParaRPr>
          </a:p>
          <a:p>
            <a:pPr marL="609480" indent="-558720">
              <a:lnSpc>
                <a:spcPct val="100000"/>
              </a:lnSpc>
              <a:spcBef>
                <a:spcPts val="853"/>
              </a:spcBef>
              <a:buClr>
                <a:srgbClr val="000000"/>
              </a:buClr>
              <a:buFont typeface="Symbol" charset="2"/>
              <a:buChar char=""/>
              <a:tabLst>
                <a:tab algn="l" pos="0"/>
              </a:tabLst>
            </a:pPr>
            <a:r>
              <a:rPr b="0" lang="en-US" sz="2400" spc="-1" strike="noStrike">
                <a:solidFill>
                  <a:srgbClr val="000000"/>
                </a:solidFill>
                <a:latin typeface="Arial"/>
                <a:ea typeface="Arial"/>
              </a:rPr>
              <a:t>Identification</a:t>
            </a:r>
            <a:endParaRPr b="0" lang="en-US" sz="2400" spc="-1" strike="noStrike">
              <a:solidFill>
                <a:srgbClr val="000000"/>
              </a:solidFill>
              <a:latin typeface="Arial"/>
            </a:endParaRPr>
          </a:p>
          <a:p>
            <a:pPr marL="609480" indent="-558720">
              <a:lnSpc>
                <a:spcPct val="100000"/>
              </a:lnSpc>
              <a:buClr>
                <a:srgbClr val="000000"/>
              </a:buClr>
              <a:buFont typeface="Symbol" charset="2"/>
              <a:buChar char=""/>
              <a:tabLst>
                <a:tab algn="l" pos="0"/>
              </a:tabLst>
            </a:pPr>
            <a:r>
              <a:rPr b="0" lang="en-US" sz="2400" spc="-1" strike="noStrike">
                <a:solidFill>
                  <a:srgbClr val="000000"/>
                </a:solidFill>
                <a:latin typeface="Arial"/>
                <a:ea typeface="Arial"/>
              </a:rPr>
              <a:t>Quantification</a:t>
            </a:r>
            <a:endParaRPr b="0" lang="en-US" sz="2400" spc="-1" strike="noStrike">
              <a:solidFill>
                <a:srgbClr val="000000"/>
              </a:solidFill>
              <a:latin typeface="Arial"/>
            </a:endParaRPr>
          </a:p>
          <a:p>
            <a:pPr marL="609480" indent="-558720">
              <a:lnSpc>
                <a:spcPct val="100000"/>
              </a:lnSpc>
              <a:buClr>
                <a:srgbClr val="000000"/>
              </a:buClr>
              <a:buFont typeface="Symbol" charset="2"/>
              <a:buChar char=""/>
              <a:tabLst>
                <a:tab algn="l" pos="0"/>
              </a:tabLst>
            </a:pPr>
            <a:r>
              <a:rPr b="0" lang="en-US" sz="2400" spc="-1" strike="noStrike">
                <a:solidFill>
                  <a:srgbClr val="000000"/>
                </a:solidFill>
                <a:latin typeface="Arial"/>
                <a:ea typeface="Arial"/>
              </a:rPr>
              <a:t>Statistical analysis</a:t>
            </a:r>
            <a:endParaRPr b="0" lang="en-US" sz="2400" spc="-1" strike="noStrike">
              <a:solidFill>
                <a:srgbClr val="000000"/>
              </a:solidFill>
              <a:latin typeface="Arial"/>
            </a:endParaRPr>
          </a:p>
          <a:p>
            <a:pPr>
              <a:lnSpc>
                <a:spcPct val="100000"/>
              </a:lnSpc>
              <a:spcBef>
                <a:spcPts val="853"/>
              </a:spcBef>
              <a:buNone/>
              <a:tabLst>
                <a:tab algn="l" pos="0"/>
              </a:tabLst>
            </a:pPr>
            <a:r>
              <a:rPr b="0" lang="en-US" sz="2400" spc="-1" strike="noStrike">
                <a:solidFill>
                  <a:srgbClr val="000000"/>
                </a:solidFill>
                <a:latin typeface="Arial"/>
                <a:ea typeface="Arial"/>
              </a:rPr>
              <a:t>often tailored to experimental method</a:t>
            </a:r>
            <a:br>
              <a:rPr sz="2400"/>
            </a:br>
            <a:br>
              <a:rPr sz="2400"/>
            </a:br>
            <a:r>
              <a:rPr b="1" lang="en-US" sz="2400" spc="-1" strike="noStrike">
                <a:solidFill>
                  <a:srgbClr val="000000"/>
                </a:solidFill>
                <a:latin typeface="Arial"/>
                <a:ea typeface="Arial"/>
              </a:rPr>
              <a:t>Goal: Extraction of maximum biological knowledge</a:t>
            </a:r>
            <a:endParaRPr b="0" lang="en-US" sz="2400" spc="-1" strike="noStrike">
              <a:solidFill>
                <a:srgbClr val="000000"/>
              </a:solidFill>
              <a:latin typeface="Arial"/>
            </a:endParaRPr>
          </a:p>
        </p:txBody>
      </p:sp>
      <p:sp>
        <p:nvSpPr>
          <p:cNvPr id="155" name="TextBox 5"/>
          <p:cNvSpPr/>
          <p:nvPr/>
        </p:nvSpPr>
        <p:spPr>
          <a:xfrm>
            <a:off x="2520" y="6516000"/>
            <a:ext cx="3074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DK" sz="1800" spc="-1" strike="noStrike">
                <a:solidFill>
                  <a:srgbClr val="000000"/>
                </a:solidFill>
                <a:latin typeface="Arial"/>
                <a:ea typeface="Arial"/>
              </a:rPr>
              <a:t>2</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p:nvPr>
        </p:nvSpPr>
        <p:spPr>
          <a:xfrm>
            <a:off x="263520" y="917280"/>
            <a:ext cx="10857600" cy="5256000"/>
          </a:xfrm>
          <a:prstGeom prst="rect">
            <a:avLst/>
          </a:prstGeom>
          <a:noFill/>
          <a:ln w="0">
            <a:noFill/>
          </a:ln>
        </p:spPr>
        <p:txBody>
          <a:bodyPr numCol="1" spcCol="0" lIns="0" rIns="0" tIns="0" bIns="0" anchor="t">
            <a:noAutofit/>
          </a:bodyPr>
          <a:p>
            <a:pPr>
              <a:lnSpc>
                <a:spcPct val="100000"/>
              </a:lnSpc>
              <a:buNone/>
              <a:tabLst>
                <a:tab algn="l" pos="0"/>
              </a:tabLst>
            </a:pPr>
            <a:endParaRPr b="0" lang="en-US" sz="1800" spc="-1" strike="noStrike">
              <a:solidFill>
                <a:srgbClr val="000000"/>
              </a:solidFill>
              <a:latin typeface="Arial"/>
            </a:endParaRPr>
          </a:p>
          <a:p>
            <a:pPr>
              <a:lnSpc>
                <a:spcPct val="100000"/>
              </a:lnSpc>
              <a:buNone/>
              <a:tabLst>
                <a:tab algn="l" pos="0"/>
              </a:tabLst>
            </a:pPr>
            <a:r>
              <a:rPr b="0" lang="en-US" sz="1800" spc="-1" strike="noStrike">
                <a:solidFill>
                  <a:srgbClr val="000000"/>
                </a:solidFill>
                <a:latin typeface="Arial"/>
                <a:ea typeface="Arial"/>
              </a:rPr>
              <a:t>P</a:t>
            </a:r>
            <a:r>
              <a:rPr b="0" lang="en-GB" sz="1800" spc="-1" strike="noStrike">
                <a:solidFill>
                  <a:srgbClr val="000000"/>
                </a:solidFill>
                <a:latin typeface="Arial"/>
                <a:ea typeface="Arial"/>
              </a:rPr>
              <a:t>erforms a linear retention time alignment, to correct for linear shifts in retention time. </a:t>
            </a:r>
            <a:endParaRPr b="0" lang="en-US" sz="1800" spc="-1" strike="noStrike">
              <a:solidFill>
                <a:srgbClr val="000000"/>
              </a:solidFill>
              <a:latin typeface="Arial"/>
            </a:endParaRPr>
          </a:p>
          <a:p>
            <a:pPr>
              <a:lnSpc>
                <a:spcPct val="100000"/>
              </a:lnSpc>
              <a:buNone/>
              <a:tabLst>
                <a:tab algn="l" pos="0"/>
              </a:tabLst>
            </a:pPr>
            <a:endParaRPr b="0" lang="en-US" sz="1800" spc="-1" strike="noStrike">
              <a:solidFill>
                <a:srgbClr val="000000"/>
              </a:solidFill>
              <a:latin typeface="Arial"/>
            </a:endParaRPr>
          </a:p>
        </p:txBody>
      </p:sp>
      <p:sp>
        <p:nvSpPr>
          <p:cNvPr id="247" name="PlaceHolder 2"/>
          <p:cNvSpPr>
            <a:spLocks noGrp="1"/>
          </p:cNvSpPr>
          <p:nvPr>
            <p:ph type="title"/>
          </p:nvPr>
        </p:nvSpPr>
        <p:spPr>
          <a:xfrm>
            <a:off x="1480320" y="378360"/>
            <a:ext cx="9313200" cy="437400"/>
          </a:xfrm>
          <a:prstGeom prst="rect">
            <a:avLst/>
          </a:prstGeom>
          <a:noFill/>
          <a:ln w="0">
            <a:noFill/>
          </a:ln>
        </p:spPr>
        <p:txBody>
          <a:bodyPr numCol="1" spcCol="0" lIns="0" rIns="0" tIns="0" bIns="0" anchor="b">
            <a:noAutofit/>
          </a:bodyPr>
          <a:p>
            <a:pPr>
              <a:lnSpc>
                <a:spcPct val="100000"/>
              </a:lnSpc>
              <a:buNone/>
            </a:pPr>
            <a:r>
              <a:rPr b="1" lang="da-DK" sz="3000" spc="-1" strike="noStrike">
                <a:solidFill>
                  <a:srgbClr val="000000"/>
                </a:solidFill>
                <a:latin typeface="Arial"/>
                <a:ea typeface="Arial"/>
              </a:rPr>
              <a:t>4. Map alignment</a:t>
            </a:r>
            <a:endParaRPr b="0" lang="en-US" sz="3000" spc="-1" strike="noStrike">
              <a:solidFill>
                <a:srgbClr val="000000"/>
              </a:solidFill>
              <a:latin typeface="Arial"/>
            </a:endParaRPr>
          </a:p>
        </p:txBody>
      </p:sp>
      <p:sp>
        <p:nvSpPr>
          <p:cNvPr id="248" name=" 532494490"/>
          <p:cNvSpPr/>
          <p:nvPr/>
        </p:nvSpPr>
        <p:spPr>
          <a:xfrm>
            <a:off x="6089040" y="-444960"/>
            <a:ext cx="95400" cy="365400"/>
          </a:xfrm>
          <a:prstGeom prst="rect">
            <a:avLst/>
          </a:prstGeom>
          <a:noFill/>
          <a:ln w="0">
            <a:noFill/>
          </a:ln>
        </p:spPr>
        <p:style>
          <a:lnRef idx="0"/>
          <a:fillRef idx="0"/>
          <a:effectRef idx="0"/>
          <a:fontRef idx="minor"/>
        </p:style>
      </p:sp>
      <p:pic>
        <p:nvPicPr>
          <p:cNvPr id="249" name="Picture 6" descr=""/>
          <p:cNvPicPr/>
          <p:nvPr/>
        </p:nvPicPr>
        <p:blipFill>
          <a:blip r:embed="rId1"/>
          <a:stretch/>
        </p:blipFill>
        <p:spPr>
          <a:xfrm>
            <a:off x="3359520" y="1467360"/>
            <a:ext cx="4464000" cy="5067360"/>
          </a:xfrm>
          <a:prstGeom prst="rect">
            <a:avLst/>
          </a:prstGeom>
          <a:ln w="0">
            <a:noFill/>
          </a:ln>
        </p:spPr>
      </p:pic>
      <p:pic>
        <p:nvPicPr>
          <p:cNvPr id="250" name="Picture 7" descr=""/>
          <p:cNvPicPr/>
          <p:nvPr/>
        </p:nvPicPr>
        <p:blipFill>
          <a:blip r:embed="rId2"/>
          <a:stretch/>
        </p:blipFill>
        <p:spPr>
          <a:xfrm>
            <a:off x="4646160" y="36720"/>
            <a:ext cx="4329720" cy="111636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p:nvPr>
        </p:nvSpPr>
        <p:spPr>
          <a:xfrm>
            <a:off x="141840" y="997560"/>
            <a:ext cx="5090040" cy="5453640"/>
          </a:xfrm>
          <a:prstGeom prst="rect">
            <a:avLst/>
          </a:prstGeom>
          <a:noFill/>
          <a:ln w="0">
            <a:noFill/>
          </a:ln>
        </p:spPr>
        <p:txBody>
          <a:bodyPr numCol="1" spcCol="0" lIns="0" rIns="0" tIns="0" bIns="0" anchor="t">
            <a:noAutofit/>
          </a:bodyPr>
          <a:p>
            <a:pPr>
              <a:lnSpc>
                <a:spcPct val="100000"/>
              </a:lnSpc>
              <a:buNone/>
              <a:tabLst>
                <a:tab algn="l" pos="0"/>
              </a:tabLst>
            </a:pPr>
            <a:endParaRPr b="0" lang="en-US" sz="1600" spc="-1" strike="noStrike">
              <a:solidFill>
                <a:srgbClr val="000000"/>
              </a:solidFill>
              <a:latin typeface="Arial"/>
            </a:endParaRPr>
          </a:p>
          <a:p>
            <a:pPr>
              <a:lnSpc>
                <a:spcPct val="100000"/>
              </a:lnSpc>
              <a:buNone/>
              <a:tabLst>
                <a:tab algn="l" pos="0"/>
              </a:tabLst>
            </a:pPr>
            <a:endParaRPr b="0" lang="en-US" sz="1600" spc="-1" strike="noStrike">
              <a:solidFill>
                <a:srgbClr val="000000"/>
              </a:solidFill>
              <a:latin typeface="Arial"/>
            </a:endParaRPr>
          </a:p>
          <a:p>
            <a:pPr>
              <a:lnSpc>
                <a:spcPct val="100000"/>
              </a:lnSpc>
              <a:buNone/>
              <a:tabLst>
                <a:tab algn="l" pos="0"/>
              </a:tabLst>
            </a:pPr>
            <a:r>
              <a:rPr b="0" lang="en-GB" sz="1600" spc="-1" strike="noStrike">
                <a:solidFill>
                  <a:srgbClr val="000000"/>
                </a:solidFill>
                <a:latin typeface="Arial"/>
                <a:ea typeface="Arial"/>
              </a:rPr>
              <a:t>FeatureLinking clusters the feature information (from single files) into a ConsensusFeature, linking features from different files together, which have similar m/z and RT (MS1 level)</a:t>
            </a:r>
            <a:endParaRPr b="0" lang="en-US" sz="1600" spc="-1" strike="noStrike">
              <a:solidFill>
                <a:srgbClr val="000000"/>
              </a:solidFill>
              <a:latin typeface="Arial"/>
            </a:endParaRPr>
          </a:p>
          <a:p>
            <a:pPr>
              <a:lnSpc>
                <a:spcPct val="100000"/>
              </a:lnSpc>
              <a:buNone/>
              <a:tabLst>
                <a:tab algn="l" pos="0"/>
              </a:tabLst>
            </a:pPr>
            <a:endParaRPr b="0" lang="en-US" sz="1600" spc="-1" strike="noStrike">
              <a:solidFill>
                <a:srgbClr val="000000"/>
              </a:solidFill>
              <a:latin typeface="Arial"/>
            </a:endParaRPr>
          </a:p>
          <a:p>
            <a:pPr>
              <a:lnSpc>
                <a:spcPct val="100000"/>
              </a:lnSpc>
              <a:buNone/>
              <a:tabLst>
                <a:tab algn="l" pos="0"/>
              </a:tabLst>
            </a:pPr>
            <a:endParaRPr b="0" lang="en-US" sz="1600" spc="-1" strike="noStrike">
              <a:solidFill>
                <a:srgbClr val="000000"/>
              </a:solidFill>
              <a:latin typeface="Arial"/>
            </a:endParaRPr>
          </a:p>
        </p:txBody>
      </p:sp>
      <p:sp>
        <p:nvSpPr>
          <p:cNvPr id="252" name="PlaceHolder 2"/>
          <p:cNvSpPr>
            <a:spLocks noGrp="1"/>
          </p:cNvSpPr>
          <p:nvPr>
            <p:ph type="title"/>
          </p:nvPr>
        </p:nvSpPr>
        <p:spPr>
          <a:xfrm>
            <a:off x="1480320" y="378360"/>
            <a:ext cx="9313200" cy="437400"/>
          </a:xfrm>
          <a:prstGeom prst="rect">
            <a:avLst/>
          </a:prstGeom>
          <a:noFill/>
          <a:ln w="0">
            <a:noFill/>
          </a:ln>
        </p:spPr>
        <p:txBody>
          <a:bodyPr numCol="1" spcCol="0" lIns="0" rIns="0" tIns="0" bIns="0" anchor="b">
            <a:noAutofit/>
          </a:bodyPr>
          <a:p>
            <a:pPr>
              <a:lnSpc>
                <a:spcPct val="100000"/>
              </a:lnSpc>
              <a:buNone/>
            </a:pPr>
            <a:r>
              <a:rPr b="1" lang="da-DK" sz="3000" spc="-1" strike="noStrike">
                <a:solidFill>
                  <a:srgbClr val="000000"/>
                </a:solidFill>
                <a:latin typeface="Arial"/>
                <a:ea typeface="Arial"/>
              </a:rPr>
              <a:t>5. Feature linking</a:t>
            </a:r>
            <a:endParaRPr b="0" lang="en-US" sz="3000" spc="-1" strike="noStrike">
              <a:solidFill>
                <a:srgbClr val="000000"/>
              </a:solidFill>
              <a:latin typeface="Arial"/>
            </a:endParaRPr>
          </a:p>
        </p:txBody>
      </p:sp>
      <p:sp>
        <p:nvSpPr>
          <p:cNvPr id="253" name=" 133864565"/>
          <p:cNvSpPr/>
          <p:nvPr/>
        </p:nvSpPr>
        <p:spPr>
          <a:xfrm>
            <a:off x="5517720" y="1411200"/>
            <a:ext cx="105840" cy="365400"/>
          </a:xfrm>
          <a:prstGeom prst="rect">
            <a:avLst/>
          </a:prstGeom>
          <a:noFill/>
          <a:ln w="0">
            <a:noFill/>
          </a:ln>
        </p:spPr>
        <p:style>
          <a:lnRef idx="0"/>
          <a:fillRef idx="0"/>
          <a:effectRef idx="0"/>
          <a:fontRef idx="minor"/>
        </p:style>
      </p:sp>
      <p:pic>
        <p:nvPicPr>
          <p:cNvPr id="254" name="Picture 7" descr=""/>
          <p:cNvPicPr/>
          <p:nvPr/>
        </p:nvPicPr>
        <p:blipFill>
          <a:blip r:embed="rId1"/>
          <a:stretch/>
        </p:blipFill>
        <p:spPr>
          <a:xfrm>
            <a:off x="5235120" y="980640"/>
            <a:ext cx="6862680" cy="5573880"/>
          </a:xfrm>
          <a:prstGeom prst="rect">
            <a:avLst/>
          </a:prstGeom>
          <a:ln w="0">
            <a:noFill/>
          </a:ln>
        </p:spPr>
      </p:pic>
      <p:pic>
        <p:nvPicPr>
          <p:cNvPr id="255" name="Picture 8" descr=""/>
          <p:cNvPicPr/>
          <p:nvPr/>
        </p:nvPicPr>
        <p:blipFill>
          <a:blip r:embed="rId2"/>
          <a:stretch/>
        </p:blipFill>
        <p:spPr>
          <a:xfrm>
            <a:off x="4583880" y="70920"/>
            <a:ext cx="6202800" cy="121104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Picture 2" descr=""/>
          <p:cNvPicPr/>
          <p:nvPr/>
        </p:nvPicPr>
        <p:blipFill>
          <a:blip r:embed="rId1"/>
          <a:stretch/>
        </p:blipFill>
        <p:spPr>
          <a:xfrm>
            <a:off x="4727880" y="116640"/>
            <a:ext cx="7649640" cy="2334240"/>
          </a:xfrm>
          <a:prstGeom prst="rect">
            <a:avLst/>
          </a:prstGeom>
          <a:ln w="0">
            <a:noFill/>
          </a:ln>
        </p:spPr>
      </p:pic>
      <p:sp>
        <p:nvSpPr>
          <p:cNvPr id="257" name="PlaceHolder 1"/>
          <p:cNvSpPr>
            <a:spLocks noGrp="1"/>
          </p:cNvSpPr>
          <p:nvPr>
            <p:ph/>
          </p:nvPr>
        </p:nvSpPr>
        <p:spPr>
          <a:xfrm>
            <a:off x="141840" y="951480"/>
            <a:ext cx="10983240" cy="4713120"/>
          </a:xfrm>
          <a:prstGeom prst="rect">
            <a:avLst/>
          </a:prstGeom>
          <a:noFill/>
          <a:ln w="0">
            <a:noFill/>
          </a:ln>
        </p:spPr>
        <p:txBody>
          <a:bodyPr numCol="1" spcCol="0" lIns="0" rIns="0" tIns="0" bIns="0" anchor="t">
            <a:noAutofit/>
          </a:bodyPr>
          <a:p>
            <a:pPr>
              <a:lnSpc>
                <a:spcPct val="100000"/>
              </a:lnSpc>
              <a:buNone/>
              <a:tabLst>
                <a:tab algn="l" pos="0"/>
              </a:tabLst>
            </a:pPr>
            <a:endParaRPr b="0" lang="en-US" sz="1800" spc="-1" strike="noStrike">
              <a:solidFill>
                <a:srgbClr val="000000"/>
              </a:solidFill>
              <a:latin typeface="Arial"/>
            </a:endParaRPr>
          </a:p>
          <a:p>
            <a:pPr>
              <a:lnSpc>
                <a:spcPct val="100000"/>
              </a:lnSpc>
              <a:buNone/>
              <a:tabLst>
                <a:tab algn="l" pos="0"/>
              </a:tabLst>
            </a:pPr>
            <a:r>
              <a:rPr b="0" lang="en-GB" sz="1700" spc="-1" strike="noStrike">
                <a:solidFill>
                  <a:srgbClr val="000000"/>
                </a:solidFill>
                <a:latin typeface="Arial"/>
                <a:ea typeface="Arial"/>
              </a:rPr>
              <a:t>Dataframe with m/z and RT information from each consensus feature with the intensities in each sample</a:t>
            </a:r>
            <a:endParaRPr b="0" lang="en-US" sz="1700" spc="-1" strike="noStrike">
              <a:solidFill>
                <a:srgbClr val="000000"/>
              </a:solidFill>
              <a:latin typeface="Arial"/>
            </a:endParaRPr>
          </a:p>
        </p:txBody>
      </p:sp>
      <p:sp>
        <p:nvSpPr>
          <p:cNvPr id="258" name="PlaceHolder 2"/>
          <p:cNvSpPr>
            <a:spLocks noGrp="1"/>
          </p:cNvSpPr>
          <p:nvPr>
            <p:ph type="title"/>
          </p:nvPr>
        </p:nvSpPr>
        <p:spPr>
          <a:xfrm>
            <a:off x="994680" y="366480"/>
            <a:ext cx="4399560" cy="437400"/>
          </a:xfrm>
          <a:prstGeom prst="rect">
            <a:avLst/>
          </a:prstGeom>
          <a:noFill/>
          <a:ln w="0">
            <a:noFill/>
          </a:ln>
        </p:spPr>
        <p:txBody>
          <a:bodyPr numCol="1" spcCol="0" lIns="0" rIns="0" tIns="0" bIns="0" anchor="b">
            <a:noAutofit/>
          </a:bodyPr>
          <a:p>
            <a:pPr>
              <a:lnSpc>
                <a:spcPct val="100000"/>
              </a:lnSpc>
              <a:buNone/>
            </a:pPr>
            <a:r>
              <a:rPr b="1" lang="da-DK" sz="3000" spc="-1" strike="noStrike">
                <a:solidFill>
                  <a:srgbClr val="000000"/>
                </a:solidFill>
                <a:latin typeface="Arial"/>
                <a:ea typeface="Arial"/>
              </a:rPr>
              <a:t>6. Table of features</a:t>
            </a:r>
            <a:endParaRPr b="0" lang="en-US" sz="3000" spc="-1" strike="noStrike">
              <a:solidFill>
                <a:srgbClr val="000000"/>
              </a:solidFill>
              <a:latin typeface="Arial"/>
            </a:endParaRPr>
          </a:p>
        </p:txBody>
      </p:sp>
      <p:pic>
        <p:nvPicPr>
          <p:cNvPr id="259" name="Picture 9" descr=""/>
          <p:cNvPicPr/>
          <p:nvPr/>
        </p:nvPicPr>
        <p:blipFill>
          <a:blip r:embed="rId2"/>
          <a:srcRect l="0" t="0" r="39500" b="59998"/>
          <a:stretch/>
        </p:blipFill>
        <p:spPr>
          <a:xfrm>
            <a:off x="1581480" y="1788120"/>
            <a:ext cx="7437600" cy="2832840"/>
          </a:xfrm>
          <a:prstGeom prst="rect">
            <a:avLst/>
          </a:prstGeom>
          <a:ln w="12700">
            <a:solidFill>
              <a:srgbClr val="ffffff"/>
            </a:solidFill>
            <a:round/>
          </a:ln>
        </p:spPr>
      </p:pic>
    </p:spTree>
  </p:cSld>
  <mc:AlternateContent>
    <mc:Choice Requires="p14">
      <p:transition spd="med" p14:dur="700">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1774800" y="426240"/>
            <a:ext cx="9313200" cy="437400"/>
          </a:xfrm>
          <a:prstGeom prst="rect">
            <a:avLst/>
          </a:prstGeom>
          <a:noFill/>
          <a:ln w="0">
            <a:noFill/>
          </a:ln>
        </p:spPr>
        <p:txBody>
          <a:bodyPr numCol="1" spcCol="0" lIns="0" rIns="0" tIns="0" bIns="0" anchor="b">
            <a:noAutofit/>
          </a:bodyPr>
          <a:p>
            <a:pPr>
              <a:lnSpc>
                <a:spcPct val="100000"/>
              </a:lnSpc>
              <a:buNone/>
            </a:pPr>
            <a:r>
              <a:rPr b="1" lang="en-US" sz="3000" spc="-1" strike="noStrike">
                <a:solidFill>
                  <a:srgbClr val="000000"/>
                </a:solidFill>
                <a:latin typeface="Arial"/>
                <a:ea typeface="Arial"/>
              </a:rPr>
              <a:t>Suggestions after pre-processing</a:t>
            </a:r>
            <a:endParaRPr b="0" lang="en-US" sz="3000" spc="-1" strike="noStrike">
              <a:solidFill>
                <a:srgbClr val="000000"/>
              </a:solidFill>
              <a:latin typeface="Arial"/>
            </a:endParaRPr>
          </a:p>
        </p:txBody>
      </p:sp>
      <p:sp>
        <p:nvSpPr>
          <p:cNvPr id="261" name="PlaceHolder 2"/>
          <p:cNvSpPr>
            <a:spLocks noGrp="1"/>
          </p:cNvSpPr>
          <p:nvPr>
            <p:ph/>
          </p:nvPr>
        </p:nvSpPr>
        <p:spPr>
          <a:xfrm>
            <a:off x="141840" y="951480"/>
            <a:ext cx="10891440" cy="4248000"/>
          </a:xfrm>
          <a:prstGeom prst="rect">
            <a:avLst/>
          </a:prstGeom>
          <a:noFill/>
          <a:ln w="0">
            <a:noFill/>
          </a:ln>
        </p:spPr>
        <p:txBody>
          <a:bodyPr numCol="1" spcCol="0" lIns="0" rIns="0" tIns="0" bIns="0" anchor="t">
            <a:noAutofit/>
          </a:bodyPr>
          <a:p>
            <a:pPr>
              <a:lnSpc>
                <a:spcPct val="100000"/>
              </a:lnSpc>
              <a:buNone/>
              <a:tabLst>
                <a:tab algn="l" pos="0"/>
              </a:tabLst>
            </a:pPr>
            <a:endParaRPr b="0" lang="en-US" sz="1800" spc="-1" strike="noStrike">
              <a:solidFill>
                <a:srgbClr val="000000"/>
              </a:solidFill>
              <a:latin typeface="Arial"/>
            </a:endParaRPr>
          </a:p>
          <a:p>
            <a:pPr marL="198000" indent="-198000">
              <a:lnSpc>
                <a:spcPct val="100000"/>
              </a:lnSpc>
              <a:buClr>
                <a:srgbClr val="000000"/>
              </a:buClr>
              <a:buFont typeface="Symbol" charset="2"/>
              <a:buChar char=""/>
              <a:tabLst>
                <a:tab algn="l" pos="0"/>
              </a:tabLst>
            </a:pPr>
            <a:r>
              <a:rPr b="1" lang="en-GB" sz="1800" spc="-1" strike="noStrike">
                <a:solidFill>
                  <a:srgbClr val="000000"/>
                </a:solidFill>
                <a:latin typeface="Arial"/>
                <a:ea typeface="Arial"/>
              </a:rPr>
              <a:t>SiriusAdapter: </a:t>
            </a:r>
            <a:r>
              <a:rPr b="0" lang="en-GB" sz="1800" spc="-1" strike="noStrike">
                <a:solidFill>
                  <a:srgbClr val="000000"/>
                </a:solidFill>
                <a:latin typeface="Arial"/>
                <a:ea typeface="Arial"/>
              </a:rPr>
              <a:t>Generate formula and structural predictions with </a:t>
            </a:r>
            <a:r>
              <a:rPr b="1" lang="en-GB" sz="1800" spc="-1" strike="noStrike">
                <a:solidFill>
                  <a:srgbClr val="000000"/>
                </a:solidFill>
                <a:latin typeface="Arial"/>
                <a:ea typeface="Arial"/>
              </a:rPr>
              <a:t>SIRIUS and CSI:FingerID </a:t>
            </a:r>
            <a:r>
              <a:rPr b="0" lang="en-GB" sz="1800" spc="-1" strike="noStrike">
                <a:solidFill>
                  <a:srgbClr val="000000"/>
                </a:solidFill>
                <a:latin typeface="Arial"/>
                <a:ea typeface="Arial"/>
              </a:rPr>
              <a:t>(MS1&amp; MS2)</a:t>
            </a:r>
            <a:endParaRPr b="0" lang="en-US" sz="1800" spc="-1" strike="noStrike">
              <a:solidFill>
                <a:srgbClr val="000000"/>
              </a:solidFill>
              <a:latin typeface="Arial"/>
            </a:endParaRPr>
          </a:p>
          <a:p>
            <a:pPr>
              <a:lnSpc>
                <a:spcPct val="100000"/>
              </a:lnSpc>
              <a:buNone/>
              <a:tabLst>
                <a:tab algn="l" pos="0"/>
              </a:tabLst>
            </a:pPr>
            <a:endParaRPr b="0" lang="en-US" sz="1800" spc="-1" strike="noStrike">
              <a:solidFill>
                <a:srgbClr val="000000"/>
              </a:solidFill>
              <a:latin typeface="Arial"/>
            </a:endParaRPr>
          </a:p>
          <a:p>
            <a:pPr marL="198000" indent="-198000">
              <a:lnSpc>
                <a:spcPct val="100000"/>
              </a:lnSpc>
              <a:buClr>
                <a:srgbClr val="000000"/>
              </a:buClr>
              <a:buFont typeface="Symbol" charset="2"/>
              <a:buChar char=""/>
              <a:tabLst>
                <a:tab algn="l" pos="0"/>
              </a:tabLst>
            </a:pPr>
            <a:r>
              <a:rPr b="1" lang="en-GB" sz="1800" spc="-1" strike="noStrike">
                <a:solidFill>
                  <a:srgbClr val="000000"/>
                </a:solidFill>
                <a:latin typeface="Arial"/>
                <a:ea typeface="Arial"/>
              </a:rPr>
              <a:t>Adduct annotation</a:t>
            </a:r>
            <a:r>
              <a:rPr b="0" lang="en-GB" sz="1800" spc="-1" strike="noStrike">
                <a:solidFill>
                  <a:srgbClr val="000000"/>
                </a:solidFill>
                <a:latin typeface="Arial"/>
                <a:ea typeface="Arial"/>
              </a:rPr>
              <a:t>: Assign adducts &amp; reconstruct neutral masses</a:t>
            </a:r>
            <a:endParaRPr b="0" lang="en-US" sz="1800" spc="-1" strike="noStrike">
              <a:solidFill>
                <a:srgbClr val="000000"/>
              </a:solidFill>
              <a:latin typeface="Arial"/>
            </a:endParaRPr>
          </a:p>
          <a:p>
            <a:pPr>
              <a:lnSpc>
                <a:spcPct val="100000"/>
              </a:lnSpc>
              <a:buNone/>
              <a:tabLst>
                <a:tab algn="l" pos="0"/>
              </a:tabLst>
            </a:pPr>
            <a:endParaRPr b="0" lang="en-US" sz="1800" spc="-1" strike="noStrike">
              <a:solidFill>
                <a:srgbClr val="000000"/>
              </a:solidFill>
              <a:latin typeface="Arial"/>
            </a:endParaRPr>
          </a:p>
          <a:p>
            <a:pPr marL="198000" indent="-198000">
              <a:lnSpc>
                <a:spcPct val="100000"/>
              </a:lnSpc>
              <a:buClr>
                <a:srgbClr val="000000"/>
              </a:buClr>
              <a:buFont typeface="Symbol" charset="2"/>
              <a:buChar char=""/>
              <a:tabLst>
                <a:tab algn="l" pos="0"/>
              </a:tabLst>
            </a:pPr>
            <a:r>
              <a:rPr b="1" lang="en-GB" sz="1800" spc="-1" strike="noStrike">
                <a:solidFill>
                  <a:srgbClr val="000000"/>
                </a:solidFill>
                <a:latin typeface="Arial"/>
                <a:ea typeface="Arial"/>
              </a:rPr>
              <a:t>GNPSExport: </a:t>
            </a:r>
            <a:r>
              <a:rPr b="0" lang="en-GB" sz="1800" spc="-1" strike="noStrike">
                <a:solidFill>
                  <a:srgbClr val="000000"/>
                </a:solidFill>
                <a:latin typeface="Arial"/>
                <a:ea typeface="Arial"/>
              </a:rPr>
              <a:t>Generate all the files necessary for Feature-Based Molecular Networking (FBMN) and </a:t>
            </a:r>
            <a:endParaRPr b="0" lang="en-US" sz="1800" spc="-1" strike="noStrike">
              <a:solidFill>
                <a:srgbClr val="000000"/>
              </a:solidFill>
              <a:latin typeface="Arial"/>
            </a:endParaRPr>
          </a:p>
          <a:p>
            <a:pPr>
              <a:lnSpc>
                <a:spcPct val="100000"/>
              </a:lnSpc>
              <a:buNone/>
              <a:tabLst>
                <a:tab algn="l" pos="0"/>
              </a:tabLst>
            </a:pPr>
            <a:r>
              <a:rPr b="0" lang="en-GB" sz="1800" spc="-1" strike="noStrike">
                <a:solidFill>
                  <a:srgbClr val="000000"/>
                </a:solidFill>
                <a:latin typeface="Arial"/>
                <a:ea typeface="Arial"/>
              </a:rPr>
              <a:t>Ion Identity Molecular Networking (IIMN)</a:t>
            </a:r>
            <a:endParaRPr b="0" lang="en-US" sz="1800" spc="-1" strike="noStrike">
              <a:solidFill>
                <a:srgbClr val="000000"/>
              </a:solidFill>
              <a:latin typeface="Arial"/>
            </a:endParaRPr>
          </a:p>
          <a:p>
            <a:pPr>
              <a:lnSpc>
                <a:spcPct val="100000"/>
              </a:lnSpc>
              <a:buNone/>
              <a:tabLst>
                <a:tab algn="l" pos="0"/>
              </a:tabLst>
            </a:pPr>
            <a:endParaRPr b="0" lang="en-US" sz="1800" spc="-1" strike="noStrike">
              <a:solidFill>
                <a:srgbClr val="000000"/>
              </a:solidFill>
              <a:latin typeface="Arial"/>
            </a:endParaRPr>
          </a:p>
          <a:p>
            <a:pPr>
              <a:lnSpc>
                <a:spcPct val="100000"/>
              </a:lnSpc>
              <a:buNone/>
              <a:tabLst>
                <a:tab algn="l" pos="0"/>
              </a:tabLst>
            </a:pPr>
            <a:endParaRPr b="0" lang="en-US" sz="1800" spc="-1" strike="noStrike">
              <a:solidFill>
                <a:srgbClr val="000000"/>
              </a:solidFill>
              <a:latin typeface="Arial"/>
            </a:endParaRPr>
          </a:p>
          <a:p>
            <a:pPr>
              <a:lnSpc>
                <a:spcPct val="100000"/>
              </a:lnSpc>
              <a:buNone/>
              <a:tabLst>
                <a:tab algn="l" pos="0"/>
              </a:tabLst>
            </a:pPr>
            <a:r>
              <a:rPr b="0" lang="en-GB" sz="1800" spc="-1" strike="noStrike" u="sng">
                <a:solidFill>
                  <a:srgbClr val="2f3eea"/>
                </a:solidFill>
                <a:uFillTx/>
                <a:latin typeface="Arial"/>
                <a:ea typeface="Arial"/>
                <a:hlinkClick r:id="rId1"/>
              </a:rPr>
              <a:t>https://pyopenms.readthedocs.io/en/latest/index.html</a:t>
            </a:r>
            <a:r>
              <a:rPr b="0" lang="en-GB" sz="1800" spc="-1" strike="noStrike">
                <a:solidFill>
                  <a:srgbClr val="000000"/>
                </a:solidFill>
                <a:latin typeface="Arial"/>
                <a:ea typeface="Arial"/>
              </a:rPr>
              <a:t> </a:t>
            </a:r>
            <a:endParaRPr b="0" lang="en-US" sz="1800" spc="-1" strike="noStrike">
              <a:solidFill>
                <a:srgbClr val="000000"/>
              </a:solidFill>
              <a:latin typeface="Arial"/>
            </a:endParaRPr>
          </a:p>
        </p:txBody>
      </p:sp>
      <p:pic>
        <p:nvPicPr>
          <p:cNvPr id="262" name="Picture 6" descr="GNPS Logos - GNPS Documentation"/>
          <p:cNvPicPr/>
          <p:nvPr/>
        </p:nvPicPr>
        <p:blipFill>
          <a:blip r:embed="rId2"/>
          <a:stretch/>
        </p:blipFill>
        <p:spPr>
          <a:xfrm>
            <a:off x="10632600" y="2268000"/>
            <a:ext cx="1209240" cy="368640"/>
          </a:xfrm>
          <a:prstGeom prst="rect">
            <a:avLst/>
          </a:prstGeom>
          <a:ln w="0">
            <a:noFill/>
          </a:ln>
        </p:spPr>
      </p:pic>
      <p:pic>
        <p:nvPicPr>
          <p:cNvPr id="263" name="Picture 4" descr=""/>
          <p:cNvPicPr/>
          <p:nvPr/>
        </p:nvPicPr>
        <p:blipFill>
          <a:blip r:embed="rId3"/>
          <a:stretch/>
        </p:blipFill>
        <p:spPr>
          <a:xfrm>
            <a:off x="11033640" y="1124640"/>
            <a:ext cx="1139760" cy="431640"/>
          </a:xfrm>
          <a:prstGeom prst="rect">
            <a:avLst/>
          </a:prstGeom>
          <a:ln w="0">
            <a:noFill/>
          </a:ln>
        </p:spPr>
      </p:pic>
      <p:pic>
        <p:nvPicPr>
          <p:cNvPr id="264" name="Picture 2" descr="OpenMS – Open-source software for mass spectrometry analysis"/>
          <p:cNvPicPr/>
          <p:nvPr/>
        </p:nvPicPr>
        <p:blipFill>
          <a:blip r:embed="rId4"/>
          <a:stretch/>
        </p:blipFill>
        <p:spPr>
          <a:xfrm>
            <a:off x="7176240" y="1556640"/>
            <a:ext cx="802080" cy="591480"/>
          </a:xfrm>
          <a:prstGeom prst="rect">
            <a:avLst/>
          </a:prstGeom>
          <a:ln w="0">
            <a:noFill/>
          </a:ln>
        </p:spPr>
      </p:pic>
      <p:sp>
        <p:nvSpPr>
          <p:cNvPr id="265" name="TextBox 7"/>
          <p:cNvSpPr/>
          <p:nvPr/>
        </p:nvSpPr>
        <p:spPr>
          <a:xfrm>
            <a:off x="47160" y="5942880"/>
            <a:ext cx="12102120" cy="566280"/>
          </a:xfrm>
          <a:prstGeom prst="rect">
            <a:avLst/>
          </a:prstGeom>
          <a:noFill/>
          <a:ln w="0">
            <a:noFill/>
          </a:ln>
        </p:spPr>
        <p:style>
          <a:lnRef idx="0"/>
          <a:fillRef idx="0"/>
          <a:effectRef idx="0"/>
          <a:fontRef idx="minor"/>
        </p:style>
        <p:txBody>
          <a:bodyPr lIns="0" rIns="0" tIns="0" bIns="0" anchor="t">
            <a:spAutoFit/>
          </a:bodyPr>
          <a:p>
            <a:pPr>
              <a:lnSpc>
                <a:spcPct val="100000"/>
              </a:lnSpc>
              <a:buNone/>
            </a:pPr>
            <a:r>
              <a:rPr b="0" lang="en-GB" sz="600" spc="-1" strike="noStrike">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W.E.,Schilling, O., Choudhary, J.S., Malmström, L., Aebersold, R., Reinert, K., Kohlbacher, O. </a:t>
            </a:r>
            <a:r>
              <a:rPr b="1" lang="en-GB" sz="600" spc="-1" strike="noStrike">
                <a:solidFill>
                  <a:srgbClr val="000000"/>
                </a:solidFill>
                <a:latin typeface="Arial"/>
                <a:ea typeface="Arial"/>
              </a:rPr>
              <a:t>OpenMS: A flexible open-source software platform for mass spectrometry data analysis.</a:t>
            </a:r>
            <a:r>
              <a:rPr b="0" lang="en-GB" sz="600" spc="-1" strike="noStrike">
                <a:solidFill>
                  <a:srgbClr val="000000"/>
                </a:solidFill>
                <a:latin typeface="Arial"/>
                <a:ea typeface="Arial"/>
              </a:rPr>
              <a:t> Nature Methods, vol. 13, 2016. </a:t>
            </a:r>
            <a:r>
              <a:rPr b="0" lang="en-GB" sz="600" spc="-1" strike="noStrike" u="sng">
                <a:solidFill>
                  <a:srgbClr val="2f3eea"/>
                </a:solidFill>
                <a:uFillTx/>
                <a:latin typeface="Arial"/>
                <a:ea typeface="Arial"/>
                <a:hlinkClick r:id="rId5"/>
              </a:rPr>
              <a:t>doi:10.1038/nmeth.3959</a:t>
            </a:r>
            <a:endParaRPr b="0" lang="en-US" sz="600" spc="-1" strike="noStrike">
              <a:latin typeface="Arial"/>
            </a:endParaRPr>
          </a:p>
          <a:p>
            <a:pPr>
              <a:lnSpc>
                <a:spcPct val="100000"/>
              </a:lnSpc>
              <a:buNone/>
            </a:pPr>
            <a:r>
              <a:rPr b="0" lang="en-GB" sz="600" spc="-1" strike="noStrike">
                <a:solidFill>
                  <a:srgbClr val="000000"/>
                </a:solidFill>
                <a:latin typeface="Arial"/>
                <a:ea typeface="Arial"/>
              </a:rPr>
              <a:t>Kai Dührkop, Markus Fleischauer, Marcus Ludwig, Alexander A. Aksenov, Alexey V. Melnik, Marvin Meusel, Pieter C. Dorrestein, Juho Rousu, and Sebastian Böcker, </a:t>
            </a:r>
            <a:r>
              <a:rPr b="1" lang="en-GB" sz="600" spc="-1" strike="noStrike" u="sng">
                <a:solidFill>
                  <a:srgbClr val="2f3eea"/>
                </a:solidFill>
                <a:uFillTx/>
                <a:latin typeface="Arial"/>
                <a:ea typeface="Arial"/>
                <a:hlinkClick r:id="rId6"/>
              </a:rPr>
              <a:t>SIRIUS 4: Turning tandem mass spectra into metabolite structure information.</a:t>
            </a:r>
            <a:r>
              <a:rPr b="1" lang="en-GB" sz="600" spc="-1" strike="noStrike">
                <a:solidFill>
                  <a:srgbClr val="000000"/>
                </a:solidFill>
                <a:latin typeface="Arial"/>
                <a:ea typeface="Arial"/>
              </a:rPr>
              <a:t> </a:t>
            </a:r>
            <a:r>
              <a:rPr b="0" lang="en-GB" sz="600" spc="-1" strike="noStrike">
                <a:solidFill>
                  <a:srgbClr val="000000"/>
                </a:solidFill>
                <a:latin typeface="Arial"/>
                <a:ea typeface="Arial"/>
              </a:rPr>
              <a:t>Nature Methods 16, 299–302, 2019.</a:t>
            </a:r>
            <a:endParaRPr b="0" lang="en-US" sz="600" spc="-1" strike="noStrike">
              <a:latin typeface="Arial"/>
            </a:endParaRPr>
          </a:p>
          <a:p>
            <a:pPr>
              <a:lnSpc>
                <a:spcPct val="100000"/>
              </a:lnSpc>
              <a:spcBef>
                <a:spcPts val="431"/>
              </a:spcBef>
              <a:buNone/>
            </a:pPr>
            <a:r>
              <a:rPr b="0" lang="en-GB" sz="600" spc="-1" strike="noStrike">
                <a:solidFill>
                  <a:srgbClr val="000000"/>
                </a:solidFill>
                <a:latin typeface="Arial"/>
                <a:ea typeface="Arial"/>
              </a:rPr>
              <a:t>Mölder, F., Jablonski, K.P., Letcher, B., Hall, M.B., Tomkins-Tinch, C.H., Sochat, V., Forster, J., Lee, S., Twardziok, S.O., Kanitz, A., Wilm, A., Holtgrewe, M., Rahmann, S., Nahnsen, S., Köster, J., 2021. , </a:t>
            </a:r>
            <a:r>
              <a:rPr b="1" lang="en-GB" sz="600" spc="-1" strike="noStrike">
                <a:solidFill>
                  <a:srgbClr val="000000"/>
                </a:solidFill>
                <a:latin typeface="Arial"/>
                <a:ea typeface="Arial"/>
              </a:rPr>
              <a:t>Sustainable data analysis with Snakemake</a:t>
            </a:r>
            <a:r>
              <a:rPr b="0" lang="en-GB" sz="600" spc="-1" strike="noStrike">
                <a:solidFill>
                  <a:srgbClr val="000000"/>
                </a:solidFill>
                <a:latin typeface="Arial"/>
                <a:ea typeface="Arial"/>
              </a:rPr>
              <a:t>. F1000Res 10, 33.</a:t>
            </a:r>
            <a:endParaRPr b="0" lang="en-US" sz="600" spc="-1" strike="noStrike">
              <a:latin typeface="Arial"/>
            </a:endParaRPr>
          </a:p>
          <a:p>
            <a:pPr>
              <a:lnSpc>
                <a:spcPct val="100000"/>
              </a:lnSpc>
              <a:spcBef>
                <a:spcPts val="431"/>
              </a:spcBef>
              <a:buNone/>
            </a:pPr>
            <a:r>
              <a:rPr b="0" lang="en-GB" sz="600" spc="-1" strike="noStrike">
                <a:solidFill>
                  <a:srgbClr val="000000"/>
                </a:solidFill>
                <a:latin typeface="Arial"/>
                <a:ea typeface="Arial"/>
              </a:rPr>
              <a:t>Nothias, L.-F., Petras, D., Schmid, R. et al.</a:t>
            </a:r>
            <a:r>
              <a:rPr b="1" lang="en-GB" sz="600" spc="-1" strike="noStrike">
                <a:solidFill>
                  <a:srgbClr val="000000"/>
                </a:solidFill>
                <a:latin typeface="Arial"/>
                <a:ea typeface="Arial"/>
              </a:rPr>
              <a:t> </a:t>
            </a:r>
            <a:r>
              <a:rPr b="1" lang="en-GB" sz="600" spc="-1" strike="noStrike" u="sng">
                <a:solidFill>
                  <a:srgbClr val="000000"/>
                </a:solidFill>
                <a:uFillTx/>
                <a:latin typeface="Arial"/>
                <a:ea typeface="Arial"/>
                <a:hlinkClick r:id="rId7"/>
              </a:rPr>
              <a:t>Feature-based molecular networking in the GNPS analysis environment</a:t>
            </a:r>
            <a:r>
              <a:rPr b="0" lang="en-GB" sz="600" spc="-1" strike="noStrike">
                <a:solidFill>
                  <a:srgbClr val="000000"/>
                </a:solidFill>
                <a:latin typeface="Arial"/>
                <a:ea typeface="Arial"/>
              </a:rPr>
              <a:t>. Nat. Methods 17, 905–908 (2020).</a:t>
            </a:r>
            <a:endParaRPr b="0" lang="en-US" sz="600" spc="-1" strike="noStrike">
              <a:latin typeface="Arial"/>
            </a:endParaRPr>
          </a:p>
        </p:txBody>
      </p:sp>
      <p:pic>
        <p:nvPicPr>
          <p:cNvPr id="266" name="Picture 8" descr=""/>
          <p:cNvPicPr/>
          <p:nvPr/>
        </p:nvPicPr>
        <p:blipFill>
          <a:blip r:embed="rId8"/>
          <a:stretch/>
        </p:blipFill>
        <p:spPr>
          <a:xfrm>
            <a:off x="6963840" y="2828520"/>
            <a:ext cx="5208480" cy="30776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774800" y="426240"/>
            <a:ext cx="9313200" cy="437400"/>
          </a:xfrm>
          <a:prstGeom prst="rect">
            <a:avLst/>
          </a:prstGeom>
          <a:noFill/>
          <a:ln w="0">
            <a:noFill/>
          </a:ln>
        </p:spPr>
        <p:txBody>
          <a:bodyPr numCol="1" spcCol="0" lIns="0" rIns="0" tIns="0" bIns="0" anchor="b">
            <a:noAutofit/>
          </a:bodyPr>
          <a:p>
            <a:pPr>
              <a:lnSpc>
                <a:spcPct val="100000"/>
              </a:lnSpc>
              <a:buNone/>
            </a:pPr>
            <a:r>
              <a:rPr b="1" lang="en-DK" sz="3000" spc="-1" strike="noStrike">
                <a:solidFill>
                  <a:srgbClr val="000000"/>
                </a:solidFill>
                <a:latin typeface="Arial"/>
                <a:ea typeface="Arial"/>
              </a:rPr>
              <a:t>Hands-on time!</a:t>
            </a:r>
            <a:endParaRPr b="0" lang="en-US" sz="3000" spc="-1" strike="noStrike">
              <a:solidFill>
                <a:srgbClr val="000000"/>
              </a:solidFill>
              <a:latin typeface="Arial"/>
            </a:endParaRPr>
          </a:p>
        </p:txBody>
      </p:sp>
      <p:sp>
        <p:nvSpPr>
          <p:cNvPr id="268" name="PlaceHolder 2"/>
          <p:cNvSpPr>
            <a:spLocks noGrp="1"/>
          </p:cNvSpPr>
          <p:nvPr>
            <p:ph/>
          </p:nvPr>
        </p:nvSpPr>
        <p:spPr>
          <a:xfrm>
            <a:off x="1774800" y="1124640"/>
            <a:ext cx="9313200" cy="5126760"/>
          </a:xfrm>
          <a:prstGeom prst="rect">
            <a:avLst/>
          </a:prstGeom>
          <a:noFill/>
          <a:ln w="0">
            <a:noFill/>
          </a:ln>
        </p:spPr>
        <p:txBody>
          <a:bodyPr numCol="1" spcCol="0" lIns="0" rIns="0" tIns="0" bIns="0" anchor="t">
            <a:noAutofit/>
          </a:bodyPr>
          <a:p>
            <a:pPr marL="198000" indent="-198000">
              <a:lnSpc>
                <a:spcPct val="100000"/>
              </a:lnSpc>
              <a:buClr>
                <a:srgbClr val="000000"/>
              </a:buClr>
              <a:buFont typeface="Symbol" charset="2"/>
              <a:buChar char=""/>
            </a:pPr>
            <a:r>
              <a:rPr b="0" lang="en-GB" sz="1800" spc="-1" strike="noStrike" u="sng">
                <a:solidFill>
                  <a:srgbClr val="2f3eea"/>
                </a:solidFill>
                <a:uFillTx/>
                <a:latin typeface="Arial"/>
                <a:ea typeface="Arial"/>
                <a:hlinkClick r:id="rId1"/>
              </a:rPr>
              <a:t>https://github.com/axelwalter/pyopenms-workshop</a:t>
            </a:r>
            <a:endParaRPr b="0" lang="en-US" sz="1800" spc="-1" strike="noStrike">
              <a:solidFill>
                <a:srgbClr val="000000"/>
              </a:solidFill>
              <a:latin typeface="Arial"/>
            </a:endParaRPr>
          </a:p>
          <a:p>
            <a:pPr>
              <a:lnSpc>
                <a:spcPct val="100000"/>
              </a:lnSpc>
              <a:buNone/>
            </a:pPr>
            <a:endParaRPr b="0" lang="en-US" sz="1800" spc="-1" strike="noStrike">
              <a:solidFill>
                <a:srgbClr val="000000"/>
              </a:solidFill>
              <a:latin typeface="Arial"/>
            </a:endParaRPr>
          </a:p>
          <a:p>
            <a:pPr marL="198000" indent="-198000">
              <a:lnSpc>
                <a:spcPct val="100000"/>
              </a:lnSpc>
              <a:buClr>
                <a:srgbClr val="000000"/>
              </a:buClr>
              <a:buFont typeface="Symbol" charset="2"/>
              <a:buChar char=""/>
            </a:pPr>
            <a:r>
              <a:rPr b="0" lang="en-GB" sz="1800" spc="-1" strike="noStrike">
                <a:solidFill>
                  <a:srgbClr val="000000"/>
                </a:solidFill>
                <a:latin typeface="Arial"/>
                <a:ea typeface="Arial"/>
              </a:rPr>
              <a:t>Click on the </a:t>
            </a:r>
            <a:endParaRPr b="0" lang="en-US" sz="1800" spc="-1" strike="noStrike">
              <a:solidFill>
                <a:srgbClr val="000000"/>
              </a:solidFill>
              <a:latin typeface="Arial"/>
            </a:endParaRPr>
          </a:p>
        </p:txBody>
      </p:sp>
      <p:sp>
        <p:nvSpPr>
          <p:cNvPr id="269" name="PlaceHolder 3"/>
          <p:cNvSpPr>
            <a:spLocks noGrp="1"/>
          </p:cNvSpPr>
          <p:nvPr>
            <p:ph type="sldNum" idx="14"/>
          </p:nvPr>
        </p:nvSpPr>
        <p:spPr>
          <a:xfrm>
            <a:off x="0" y="0"/>
            <a:ext cx="0" cy="0"/>
          </a:xfrm>
          <a:prstGeom prst="rect">
            <a:avLst/>
          </a:prstGeom>
          <a:noFill/>
          <a:ln w="0">
            <a:noFill/>
          </a:ln>
        </p:spPr>
        <p:txBody>
          <a:bodyPr lIns="90000" rIns="90000" tIns="45000" bIns="45000" anchor="t">
            <a:noAutofit/>
          </a:bodyPr>
          <a:lstStyle>
            <a:lvl1pPr>
              <a:defRPr b="0" lang="en-US" sz="2400" spc="-1" strike="noStrike">
                <a:latin typeface="Times New Roman"/>
              </a:defRPr>
            </a:lvl1pPr>
          </a:lstStyle>
          <a:p>
            <a:endParaRPr b="0" lang="en-US" sz="2400" spc="-1" strike="noStrike">
              <a:latin typeface="Times New Roman"/>
            </a:endParaRPr>
          </a:p>
        </p:txBody>
      </p:sp>
      <p:pic>
        <p:nvPicPr>
          <p:cNvPr id="270" name="Picture 2" descr="Integrating Binder and Stencila – the building blocks to increased open  communication and transparency | Labs | eLife"/>
          <p:cNvPicPr/>
          <p:nvPr/>
        </p:nvPicPr>
        <p:blipFill>
          <a:blip r:embed="rId2"/>
          <a:srcRect l="0" t="26333" r="0" b="27570"/>
          <a:stretch/>
        </p:blipFill>
        <p:spPr>
          <a:xfrm>
            <a:off x="3215520" y="1556640"/>
            <a:ext cx="1938960" cy="5036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774800" y="426240"/>
            <a:ext cx="9313200" cy="437400"/>
          </a:xfrm>
          <a:prstGeom prst="rect">
            <a:avLst/>
          </a:prstGeom>
          <a:noFill/>
          <a:ln w="0">
            <a:noFill/>
          </a:ln>
        </p:spPr>
        <p:txBody>
          <a:bodyPr numCol="1" spcCol="0" lIns="0" rIns="0" tIns="0" bIns="0" anchor="b">
            <a:noAutofit/>
          </a:bodyPr>
          <a:p>
            <a:pPr>
              <a:lnSpc>
                <a:spcPct val="100000"/>
              </a:lnSpc>
              <a:buNone/>
            </a:pPr>
            <a:r>
              <a:rPr b="1" lang="en-DK" sz="3000" spc="-1" strike="noStrike">
                <a:solidFill>
                  <a:srgbClr val="000000"/>
                </a:solidFill>
                <a:latin typeface="Arial"/>
                <a:ea typeface="Arial"/>
              </a:rPr>
              <a:t>Visit our documentation:</a:t>
            </a:r>
            <a:endParaRPr b="0" lang="en-US" sz="3000" spc="-1" strike="noStrike">
              <a:solidFill>
                <a:srgbClr val="000000"/>
              </a:solidFill>
              <a:latin typeface="Arial"/>
            </a:endParaRPr>
          </a:p>
        </p:txBody>
      </p:sp>
      <p:sp>
        <p:nvSpPr>
          <p:cNvPr id="272" name="PlaceHolder 2"/>
          <p:cNvSpPr>
            <a:spLocks noGrp="1"/>
          </p:cNvSpPr>
          <p:nvPr>
            <p:ph/>
          </p:nvPr>
        </p:nvSpPr>
        <p:spPr>
          <a:xfrm>
            <a:off x="1774800" y="1124640"/>
            <a:ext cx="9313200" cy="5126760"/>
          </a:xfrm>
          <a:prstGeom prst="rect">
            <a:avLst/>
          </a:prstGeom>
          <a:noFill/>
          <a:ln w="0">
            <a:noFill/>
          </a:ln>
        </p:spPr>
        <p:txBody>
          <a:bodyPr numCol="1" spcCol="0" lIns="0" rIns="0" tIns="0" bIns="0" anchor="t">
            <a:noAutofit/>
          </a:bodyPr>
          <a:p>
            <a:pPr marL="198000" indent="-198000">
              <a:lnSpc>
                <a:spcPct val="100000"/>
              </a:lnSpc>
              <a:buClr>
                <a:srgbClr val="000000"/>
              </a:buClr>
              <a:buFont typeface="Symbol" charset="2"/>
              <a:buChar char=""/>
            </a:pPr>
            <a:endParaRPr b="0" lang="en-US" sz="1800" spc="-1" strike="noStrike">
              <a:solidFill>
                <a:srgbClr val="000000"/>
              </a:solidFill>
              <a:latin typeface="Arial"/>
            </a:endParaRPr>
          </a:p>
          <a:p>
            <a:pPr>
              <a:lnSpc>
                <a:spcPct val="100000"/>
              </a:lnSpc>
              <a:buNone/>
            </a:pPr>
            <a:r>
              <a:rPr b="0" lang="en-GB" sz="1800" spc="-1" strike="noStrike">
                <a:solidFill>
                  <a:srgbClr val="002bff"/>
                </a:solidFill>
                <a:latin typeface="Arial"/>
                <a:ea typeface="Arial"/>
                <a:hlinkClick r:id="rId1"/>
              </a:rPr>
              <a:t>https://pyopenms.readthedocs.io/en/latest/</a:t>
            </a:r>
            <a:endParaRPr b="0" lang="en-US" sz="1800" spc="-1" strike="noStrike">
              <a:solidFill>
                <a:srgbClr val="000000"/>
              </a:solidFill>
              <a:latin typeface="Arial"/>
            </a:endParaRPr>
          </a:p>
          <a:p>
            <a:pPr>
              <a:lnSpc>
                <a:spcPct val="100000"/>
              </a:lnSpc>
              <a:buNone/>
            </a:pPr>
            <a:r>
              <a:rPr b="0" lang="en-GB" sz="1800" spc="-1" strike="noStrike">
                <a:solidFill>
                  <a:srgbClr val="000000"/>
                </a:solidFill>
                <a:latin typeface="Arial"/>
                <a:ea typeface="Arial"/>
              </a:rPr>
              <a:t> </a:t>
            </a:r>
            <a:endParaRPr b="0" lang="en-US" sz="1800" spc="-1" strike="noStrike">
              <a:solidFill>
                <a:srgbClr val="000000"/>
              </a:solidFill>
              <a:latin typeface="Arial"/>
            </a:endParaRPr>
          </a:p>
        </p:txBody>
      </p:sp>
      <p:sp>
        <p:nvSpPr>
          <p:cNvPr id="273" name="PlaceHolder 3"/>
          <p:cNvSpPr>
            <a:spLocks noGrp="1"/>
          </p:cNvSpPr>
          <p:nvPr>
            <p:ph type="sldNum" idx="15"/>
          </p:nvPr>
        </p:nvSpPr>
        <p:spPr>
          <a:xfrm>
            <a:off x="0" y="0"/>
            <a:ext cx="0" cy="0"/>
          </a:xfrm>
          <a:prstGeom prst="rect">
            <a:avLst/>
          </a:prstGeom>
          <a:noFill/>
          <a:ln w="0">
            <a:noFill/>
          </a:ln>
        </p:spPr>
        <p:txBody>
          <a:bodyPr lIns="90000" rIns="90000" tIns="45000" bIns="45000" anchor="t">
            <a:noAutofit/>
          </a:bodyPr>
          <a:lstStyle>
            <a:lvl1pPr>
              <a:defRPr b="0" lang="en-US" sz="2400" spc="-1" strike="noStrike">
                <a:latin typeface="Times New Roman"/>
              </a:defRPr>
            </a:lvl1pPr>
          </a:lstStyle>
          <a:p>
            <a:endParaRPr b="0" lang="en-US" sz="2400" spc="-1" strike="noStrike">
              <a:latin typeface="Times New Roman"/>
            </a:endParaRPr>
          </a:p>
        </p:txBody>
      </p:sp>
      <p:pic>
        <p:nvPicPr>
          <p:cNvPr id="274" name="" descr=""/>
          <p:cNvPicPr/>
          <p:nvPr/>
        </p:nvPicPr>
        <p:blipFill>
          <a:blip r:embed="rId2"/>
          <a:stretch/>
        </p:blipFill>
        <p:spPr>
          <a:xfrm>
            <a:off x="1075680" y="2003760"/>
            <a:ext cx="10012320" cy="34826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203040" y="76320"/>
            <a:ext cx="9924840" cy="685080"/>
          </a:xfrm>
          <a:prstGeom prst="rect">
            <a:avLst/>
          </a:prstGeom>
          <a:noFill/>
          <a:ln w="0">
            <a:noFill/>
          </a:ln>
        </p:spPr>
        <p:txBody>
          <a:bodyPr numCol="1" spcCol="0" lIns="122040" rIns="122040" tIns="60840" bIns="60840" anchor="ctr">
            <a:noAutofit/>
          </a:bodyPr>
          <a:p>
            <a:pPr>
              <a:lnSpc>
                <a:spcPct val="100000"/>
              </a:lnSpc>
              <a:buNone/>
            </a:pPr>
            <a:r>
              <a:rPr b="1" lang="en-US" sz="3200" spc="-1" strike="noStrike">
                <a:solidFill>
                  <a:srgbClr val="000000"/>
                </a:solidFill>
                <a:latin typeface="Arial"/>
                <a:ea typeface="Arial"/>
              </a:rPr>
              <a:t>Bioinformatics</a:t>
            </a:r>
            <a:r>
              <a:rPr b="0" lang="en-US" sz="4270" spc="-1" strike="noStrike">
                <a:solidFill>
                  <a:srgbClr val="000000"/>
                </a:solidFill>
                <a:latin typeface="Calibri"/>
                <a:ea typeface="Calibri"/>
              </a:rPr>
              <a:t> </a:t>
            </a:r>
            <a:r>
              <a:rPr b="1" lang="en-US" sz="3200" spc="-1" strike="noStrike">
                <a:solidFill>
                  <a:srgbClr val="000000"/>
                </a:solidFill>
                <a:latin typeface="Arial"/>
                <a:ea typeface="Arial"/>
              </a:rPr>
              <a:t>– The Holy Grail</a:t>
            </a:r>
            <a:endParaRPr b="0" lang="en-US" sz="3200" spc="-1" strike="noStrike">
              <a:solidFill>
                <a:srgbClr val="000000"/>
              </a:solidFill>
              <a:latin typeface="Arial"/>
            </a:endParaRPr>
          </a:p>
        </p:txBody>
      </p:sp>
      <p:pic>
        <p:nvPicPr>
          <p:cNvPr id="157" name="Google Shape;422;p54" descr="Harddisk?u_01113711.jpg"/>
          <p:cNvPicPr/>
          <p:nvPr/>
        </p:nvPicPr>
        <p:blipFill>
          <a:blip r:embed="rId1"/>
          <a:srcRect l="8490" t="0" r="0" b="0"/>
          <a:stretch/>
        </p:blipFill>
        <p:spPr>
          <a:xfrm>
            <a:off x="0" y="1772640"/>
            <a:ext cx="3626640" cy="2636640"/>
          </a:xfrm>
          <a:prstGeom prst="rect">
            <a:avLst/>
          </a:prstGeom>
          <a:ln w="0">
            <a:noFill/>
          </a:ln>
        </p:spPr>
      </p:pic>
      <p:pic>
        <p:nvPicPr>
          <p:cNvPr id="158" name="Google Shape;423;p54" descr="shutterstock_60333829.jpg"/>
          <p:cNvPicPr/>
          <p:nvPr/>
        </p:nvPicPr>
        <p:blipFill>
          <a:blip r:embed="rId2"/>
          <a:stretch/>
        </p:blipFill>
        <p:spPr>
          <a:xfrm>
            <a:off x="4321800" y="761760"/>
            <a:ext cx="3899880" cy="3291480"/>
          </a:xfrm>
          <a:prstGeom prst="rect">
            <a:avLst/>
          </a:prstGeom>
          <a:ln w="0">
            <a:noFill/>
          </a:ln>
        </p:spPr>
      </p:pic>
      <p:pic>
        <p:nvPicPr>
          <p:cNvPr id="159" name="Google Shape;424;p54" descr=""/>
          <p:cNvPicPr/>
          <p:nvPr/>
        </p:nvPicPr>
        <p:blipFill>
          <a:blip r:embed="rId3"/>
          <a:srcRect l="-5755" t="0" r="5764" b="26099"/>
          <a:stretch/>
        </p:blipFill>
        <p:spPr>
          <a:xfrm>
            <a:off x="9168480" y="2386440"/>
            <a:ext cx="2399760" cy="1546200"/>
          </a:xfrm>
          <a:prstGeom prst="rect">
            <a:avLst/>
          </a:prstGeom>
          <a:ln w="0">
            <a:noFill/>
          </a:ln>
        </p:spPr>
      </p:pic>
      <p:pic>
        <p:nvPicPr>
          <p:cNvPr id="160" name="Google Shape;425;p54" descr=""/>
          <p:cNvPicPr/>
          <p:nvPr/>
        </p:nvPicPr>
        <p:blipFill>
          <a:blip r:embed="rId4"/>
          <a:stretch/>
        </p:blipFill>
        <p:spPr>
          <a:xfrm>
            <a:off x="9004680" y="4797000"/>
            <a:ext cx="1130760" cy="1378800"/>
          </a:xfrm>
          <a:prstGeom prst="rect">
            <a:avLst/>
          </a:prstGeom>
          <a:ln w="0">
            <a:noFill/>
          </a:ln>
        </p:spPr>
      </p:pic>
      <p:pic>
        <p:nvPicPr>
          <p:cNvPr id="161" name="Google Shape;426;p54" descr=""/>
          <p:cNvPicPr/>
          <p:nvPr/>
        </p:nvPicPr>
        <p:blipFill>
          <a:blip r:embed="rId5"/>
          <a:stretch/>
        </p:blipFill>
        <p:spPr>
          <a:xfrm>
            <a:off x="9714960" y="4979160"/>
            <a:ext cx="1101960" cy="1401840"/>
          </a:xfrm>
          <a:prstGeom prst="rect">
            <a:avLst/>
          </a:prstGeom>
          <a:ln w="0">
            <a:noFill/>
          </a:ln>
        </p:spPr>
      </p:pic>
      <p:pic>
        <p:nvPicPr>
          <p:cNvPr id="162" name="Google Shape;427;p54" descr=""/>
          <p:cNvPicPr/>
          <p:nvPr/>
        </p:nvPicPr>
        <p:blipFill>
          <a:blip r:embed="rId6"/>
          <a:stretch/>
        </p:blipFill>
        <p:spPr>
          <a:xfrm>
            <a:off x="10621800" y="5229360"/>
            <a:ext cx="1069560" cy="1367640"/>
          </a:xfrm>
          <a:prstGeom prst="rect">
            <a:avLst/>
          </a:prstGeom>
          <a:ln w="0">
            <a:noFill/>
          </a:ln>
        </p:spPr>
      </p:pic>
      <p:sp>
        <p:nvSpPr>
          <p:cNvPr id="163" name="Google Shape;428;p54"/>
          <p:cNvSpPr/>
          <p:nvPr/>
        </p:nvSpPr>
        <p:spPr>
          <a:xfrm>
            <a:off x="2831760" y="2565000"/>
            <a:ext cx="1343520" cy="1295640"/>
          </a:xfrm>
          <a:prstGeom prst="rightArrow">
            <a:avLst>
              <a:gd name="adj1" fmla="val 50000"/>
              <a:gd name="adj2" fmla="val 50000"/>
            </a:avLst>
          </a:prstGeom>
          <a:solidFill>
            <a:srgbClr val="e4e7e7"/>
          </a:solidFill>
          <a:ln w="9525">
            <a:solidFill>
              <a:srgbClr val="000000"/>
            </a:solidFill>
            <a:round/>
          </a:ln>
          <a:effectLst>
            <a:outerShdw algn="tl" blurRad="50760" dir="2700000" dist="37674" rotWithShape="0">
              <a:srgbClr val="000000">
                <a:alpha val="40000"/>
              </a:srgbClr>
            </a:outerShdw>
          </a:effectLst>
        </p:spPr>
        <p:style>
          <a:lnRef idx="0"/>
          <a:fillRef idx="0"/>
          <a:effectRef idx="0"/>
          <a:fontRef idx="minor"/>
        </p:style>
      </p:sp>
      <p:sp>
        <p:nvSpPr>
          <p:cNvPr id="164" name="Google Shape;429;p54"/>
          <p:cNvSpPr/>
          <p:nvPr/>
        </p:nvSpPr>
        <p:spPr>
          <a:xfrm>
            <a:off x="8496360" y="2565000"/>
            <a:ext cx="1343520" cy="1295640"/>
          </a:xfrm>
          <a:prstGeom prst="rightArrow">
            <a:avLst>
              <a:gd name="adj1" fmla="val 50000"/>
              <a:gd name="adj2" fmla="val 50000"/>
            </a:avLst>
          </a:prstGeom>
          <a:solidFill>
            <a:srgbClr val="e4e7e7"/>
          </a:solidFill>
          <a:ln w="9525">
            <a:solidFill>
              <a:srgbClr val="000000"/>
            </a:solidFill>
            <a:round/>
          </a:ln>
          <a:effectLst>
            <a:outerShdw algn="tl" blurRad="50760" dir="2700000" dist="37674" rotWithShape="0">
              <a:srgbClr val="000000">
                <a:alpha val="40000"/>
              </a:srgbClr>
            </a:outerShdw>
          </a:effectLst>
        </p:spPr>
        <p:style>
          <a:lnRef idx="0"/>
          <a:fillRef idx="0"/>
          <a:effectRef idx="0"/>
          <a:fontRef idx="minor"/>
        </p:style>
      </p:sp>
      <p:sp>
        <p:nvSpPr>
          <p:cNvPr id="165" name="Google Shape;430;p54"/>
          <p:cNvSpPr/>
          <p:nvPr/>
        </p:nvSpPr>
        <p:spPr>
          <a:xfrm rot="5400000">
            <a:off x="9912960" y="3429000"/>
            <a:ext cx="1007640" cy="1727640"/>
          </a:xfrm>
          <a:prstGeom prst="rightArrow">
            <a:avLst>
              <a:gd name="adj1" fmla="val 50000"/>
              <a:gd name="adj2" fmla="val 50000"/>
            </a:avLst>
          </a:prstGeom>
          <a:solidFill>
            <a:srgbClr val="e4e7e7"/>
          </a:solidFill>
          <a:ln w="9525">
            <a:solidFill>
              <a:srgbClr val="000000"/>
            </a:solidFill>
            <a:round/>
          </a:ln>
          <a:effectLst>
            <a:outerShdw algn="tl" blurRad="50760" dir="2700000" dist="37674" rotWithShape="0">
              <a:srgbClr val="000000">
                <a:alpha val="40000"/>
              </a:srgbClr>
            </a:outerShdw>
          </a:effectLst>
        </p:spPr>
        <p:style>
          <a:lnRef idx="0"/>
          <a:fillRef idx="0"/>
          <a:effectRef idx="0"/>
          <a:fontRef idx="minor"/>
        </p:style>
      </p:sp>
      <p:sp>
        <p:nvSpPr>
          <p:cNvPr id="166" name="TextBox 13"/>
          <p:cNvSpPr/>
          <p:nvPr/>
        </p:nvSpPr>
        <p:spPr>
          <a:xfrm>
            <a:off x="2520" y="6516000"/>
            <a:ext cx="3074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DK" sz="1800" spc="-1" strike="noStrike">
                <a:solidFill>
                  <a:srgbClr val="000000"/>
                </a:solidFill>
                <a:latin typeface="Arial"/>
                <a:ea typeface="Arial"/>
              </a:rPr>
              <a:t>3</a:t>
            </a:r>
            <a:endParaRPr b="0" lang="en-US" sz="1800" spc="-1" strike="noStrike">
              <a:latin typeface="Arial"/>
            </a:endParaRPr>
          </a:p>
        </p:txBody>
      </p:sp>
      <p:pic>
        <p:nvPicPr>
          <p:cNvPr id="167" name="Picture 5" descr=""/>
          <p:cNvPicPr/>
          <p:nvPr/>
        </p:nvPicPr>
        <p:blipFill>
          <a:blip r:embed="rId7"/>
          <a:stretch/>
        </p:blipFill>
        <p:spPr>
          <a:xfrm>
            <a:off x="4956120" y="4611600"/>
            <a:ext cx="2903040" cy="2169720"/>
          </a:xfrm>
          <a:prstGeom prst="rect">
            <a:avLst/>
          </a:prstGeom>
          <a:ln w="0">
            <a:noFill/>
          </a:ln>
        </p:spPr>
      </p:pic>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03040" y="76320"/>
            <a:ext cx="8940600" cy="685080"/>
          </a:xfrm>
          <a:prstGeom prst="rect">
            <a:avLst/>
          </a:prstGeom>
          <a:noFill/>
          <a:ln w="0">
            <a:noFill/>
          </a:ln>
        </p:spPr>
        <p:txBody>
          <a:bodyPr numCol="1" spcCol="0" lIns="122040" rIns="122040" tIns="60840" bIns="60840" anchor="ctr">
            <a:noAutofit/>
          </a:bodyPr>
          <a:p>
            <a:pPr>
              <a:lnSpc>
                <a:spcPct val="100000"/>
              </a:lnSpc>
              <a:buNone/>
            </a:pPr>
            <a:r>
              <a:rPr b="1" lang="en-US" sz="3200" spc="-1" strike="noStrike">
                <a:solidFill>
                  <a:srgbClr val="000000"/>
                </a:solidFill>
                <a:latin typeface="Arial"/>
                <a:ea typeface="Arial"/>
              </a:rPr>
              <a:t>Mass</a:t>
            </a:r>
            <a:r>
              <a:rPr b="0" lang="en-US" sz="3000" spc="-1" strike="noStrike">
                <a:solidFill>
                  <a:srgbClr val="000000"/>
                </a:solidFill>
                <a:latin typeface="Arial"/>
                <a:ea typeface="Arial"/>
              </a:rPr>
              <a:t> </a:t>
            </a:r>
            <a:r>
              <a:rPr b="1" lang="en-US" sz="3200" spc="-1" strike="noStrike">
                <a:solidFill>
                  <a:srgbClr val="000000"/>
                </a:solidFill>
                <a:latin typeface="Arial"/>
                <a:ea typeface="Arial"/>
              </a:rPr>
              <a:t>Spectrometry Workflows</a:t>
            </a:r>
            <a:endParaRPr b="0" lang="en-US" sz="3200" spc="-1" strike="noStrike">
              <a:solidFill>
                <a:srgbClr val="000000"/>
              </a:solidFill>
              <a:latin typeface="Arial"/>
            </a:endParaRPr>
          </a:p>
        </p:txBody>
      </p:sp>
      <p:sp>
        <p:nvSpPr>
          <p:cNvPr id="169" name="PlaceHolder 2"/>
          <p:cNvSpPr>
            <a:spLocks noGrp="1"/>
          </p:cNvSpPr>
          <p:nvPr>
            <p:ph/>
          </p:nvPr>
        </p:nvSpPr>
        <p:spPr>
          <a:xfrm>
            <a:off x="203040" y="990720"/>
            <a:ext cx="7447320" cy="5410080"/>
          </a:xfrm>
          <a:prstGeom prst="rect">
            <a:avLst/>
          </a:prstGeom>
          <a:noFill/>
          <a:ln w="0">
            <a:noFill/>
          </a:ln>
        </p:spPr>
        <p:txBody>
          <a:bodyPr numCol="1" spcCol="0" lIns="122040" rIns="122040" tIns="60840" bIns="60840" anchor="t">
            <a:noAutofit/>
          </a:bodyPr>
          <a:p>
            <a:pPr marL="68400">
              <a:lnSpc>
                <a:spcPct val="100000"/>
              </a:lnSpc>
              <a:buNone/>
              <a:tabLst>
                <a:tab algn="l" pos="0"/>
              </a:tabLst>
            </a:pPr>
            <a:r>
              <a:rPr b="0" lang="en-US" sz="2800" spc="-1" strike="noStrike">
                <a:solidFill>
                  <a:srgbClr val="000000"/>
                </a:solidFill>
                <a:latin typeface="Arial"/>
                <a:ea typeface="Arial"/>
              </a:rPr>
              <a:t>Are diverse:</a:t>
            </a:r>
            <a:endParaRPr b="0" lang="en-US" sz="2800" spc="-1" strike="noStrike">
              <a:solidFill>
                <a:srgbClr val="000000"/>
              </a:solidFill>
              <a:latin typeface="Arial"/>
            </a:endParaRPr>
          </a:p>
          <a:p>
            <a:pPr marL="68400">
              <a:lnSpc>
                <a:spcPct val="100000"/>
              </a:lnSpc>
              <a:buNone/>
              <a:tabLst>
                <a:tab algn="l" pos="0"/>
              </a:tabLst>
            </a:pPr>
            <a:endParaRPr b="0" lang="en-US" sz="1600" spc="-1" strike="noStrike">
              <a:solidFill>
                <a:srgbClr val="000000"/>
              </a:solidFill>
              <a:latin typeface="Arial"/>
            </a:endParaRPr>
          </a:p>
          <a:p>
            <a:pPr marL="525600" indent="-457200">
              <a:lnSpc>
                <a:spcPct val="100000"/>
              </a:lnSpc>
              <a:buClr>
                <a:srgbClr val="000000"/>
              </a:buClr>
              <a:buFont typeface="Symbol" charset="2"/>
              <a:buChar char=""/>
              <a:tabLst>
                <a:tab algn="l" pos="0"/>
              </a:tabLst>
            </a:pPr>
            <a:r>
              <a:rPr b="0" lang="en-US" sz="2400" spc="-1" strike="noStrike">
                <a:solidFill>
                  <a:srgbClr val="000000"/>
                </a:solidFill>
                <a:latin typeface="Arial"/>
                <a:ea typeface="Arial"/>
              </a:rPr>
              <a:t>Proteomics/metabolomics/interactomics, …</a:t>
            </a:r>
            <a:endParaRPr b="0" lang="en-US" sz="2400" spc="-1" strike="noStrike">
              <a:solidFill>
                <a:srgbClr val="000000"/>
              </a:solidFill>
              <a:latin typeface="Arial"/>
            </a:endParaRPr>
          </a:p>
          <a:p>
            <a:pPr marL="525600" indent="-457200">
              <a:lnSpc>
                <a:spcPct val="100000"/>
              </a:lnSpc>
              <a:buClr>
                <a:srgbClr val="000000"/>
              </a:buClr>
              <a:buFont typeface="Symbol" charset="2"/>
              <a:buChar char=""/>
              <a:tabLst>
                <a:tab algn="l" pos="0"/>
              </a:tabLst>
            </a:pPr>
            <a:r>
              <a:rPr b="0" lang="en-US" sz="2400" spc="-1" strike="noStrike">
                <a:solidFill>
                  <a:srgbClr val="000000"/>
                </a:solidFill>
                <a:latin typeface="Arial"/>
                <a:ea typeface="Arial"/>
              </a:rPr>
              <a:t>Separation methods/Acquisition</a:t>
            </a:r>
            <a:endParaRPr b="0" lang="en-US" sz="2400" spc="-1" strike="noStrike">
              <a:solidFill>
                <a:srgbClr val="000000"/>
              </a:solidFill>
              <a:latin typeface="Arial"/>
            </a:endParaRPr>
          </a:p>
          <a:p>
            <a:pPr marL="525600" indent="-457200">
              <a:lnSpc>
                <a:spcPct val="100000"/>
              </a:lnSpc>
              <a:buClr>
                <a:srgbClr val="000000"/>
              </a:buClr>
              <a:buFont typeface="Symbol" charset="2"/>
              <a:buChar char=""/>
              <a:tabLst>
                <a:tab algn="l" pos="0"/>
              </a:tabLst>
            </a:pPr>
            <a:r>
              <a:rPr b="0" lang="en-US" sz="2400" spc="-1" strike="noStrike">
                <a:solidFill>
                  <a:srgbClr val="000000"/>
                </a:solidFill>
                <a:latin typeface="Arial"/>
                <a:ea typeface="Arial"/>
              </a:rPr>
              <a:t>with/without label</a:t>
            </a:r>
            <a:endParaRPr b="0" lang="en-US" sz="2400" spc="-1" strike="noStrike">
              <a:solidFill>
                <a:srgbClr val="000000"/>
              </a:solidFill>
              <a:latin typeface="Arial"/>
            </a:endParaRPr>
          </a:p>
          <a:p>
            <a:pPr marL="525600" indent="-457200">
              <a:lnSpc>
                <a:spcPct val="100000"/>
              </a:lnSpc>
              <a:buClr>
                <a:srgbClr val="000000"/>
              </a:buClr>
              <a:buFont typeface="Symbol" charset="2"/>
              <a:buChar char=""/>
              <a:tabLst>
                <a:tab algn="l" pos="0"/>
              </a:tabLst>
            </a:pPr>
            <a:r>
              <a:rPr b="0" lang="en-US" sz="2400" spc="-1" strike="noStrike">
                <a:solidFill>
                  <a:srgbClr val="000000"/>
                </a:solidFill>
                <a:latin typeface="Arial"/>
                <a:ea typeface="Arial"/>
              </a:rPr>
              <a:t>Experimental designs</a:t>
            </a:r>
            <a:endParaRPr b="0" lang="en-US" sz="2400" spc="-1" strike="noStrike">
              <a:solidFill>
                <a:srgbClr val="000000"/>
              </a:solidFill>
              <a:latin typeface="Arial"/>
            </a:endParaRPr>
          </a:p>
          <a:p>
            <a:pPr>
              <a:lnSpc>
                <a:spcPct val="100000"/>
              </a:lnSpc>
              <a:buNone/>
              <a:tabLst>
                <a:tab algn="l" pos="0"/>
              </a:tabLst>
            </a:pPr>
            <a:br>
              <a:rPr sz="2800"/>
            </a:br>
            <a:r>
              <a:rPr b="1" lang="en-US" sz="2800" spc="-1" strike="noStrike">
                <a:solidFill>
                  <a:srgbClr val="000000"/>
                </a:solidFill>
                <a:latin typeface="Wingdings"/>
                <a:ea typeface="Arial"/>
              </a:rPr>
              <a:t></a:t>
            </a:r>
            <a:r>
              <a:rPr b="1" lang="en-US" sz="2800" spc="-1" strike="noStrike">
                <a:solidFill>
                  <a:srgbClr val="000000"/>
                </a:solidFill>
                <a:latin typeface="Arial"/>
                <a:ea typeface="Arial"/>
              </a:rPr>
              <a:t> </a:t>
            </a:r>
            <a:r>
              <a:rPr b="1" i="1" lang="en-US" sz="2800" spc="-1" strike="noStrike">
                <a:solidFill>
                  <a:srgbClr val="000000"/>
                </a:solidFill>
                <a:latin typeface="Arial"/>
                <a:ea typeface="Arial"/>
              </a:rPr>
              <a:t>A single workflow or tool is </a:t>
            </a:r>
            <a:r>
              <a:rPr b="1" i="1" lang="en-US" sz="2800" spc="-1" strike="noStrike" u="sng">
                <a:solidFill>
                  <a:srgbClr val="000000"/>
                </a:solidFill>
                <a:uFillTx/>
                <a:latin typeface="Arial"/>
                <a:ea typeface="Arial"/>
              </a:rPr>
              <a:t>not</a:t>
            </a:r>
            <a:r>
              <a:rPr b="1" i="1" lang="en-US" sz="2800" spc="-1" strike="noStrike">
                <a:solidFill>
                  <a:srgbClr val="000000"/>
                </a:solidFill>
                <a:latin typeface="Arial"/>
                <a:ea typeface="Arial"/>
              </a:rPr>
              <a:t> enough</a:t>
            </a:r>
            <a:endParaRPr b="0" lang="en-US" sz="2800" spc="-1" strike="noStrike">
              <a:solidFill>
                <a:srgbClr val="000000"/>
              </a:solidFill>
              <a:latin typeface="Arial"/>
            </a:endParaRPr>
          </a:p>
          <a:p>
            <a:pPr>
              <a:lnSpc>
                <a:spcPct val="100000"/>
              </a:lnSpc>
              <a:buNone/>
              <a:tabLst>
                <a:tab algn="l" pos="0"/>
              </a:tabLst>
            </a:pPr>
            <a:br>
              <a:rPr sz="2800"/>
            </a:br>
            <a:r>
              <a:rPr b="1" lang="en-US" sz="2800" spc="-1" strike="noStrike">
                <a:solidFill>
                  <a:srgbClr val="000000"/>
                </a:solidFill>
                <a:latin typeface="Arial"/>
                <a:ea typeface="Arial"/>
              </a:rPr>
              <a:t>Solution</a:t>
            </a:r>
            <a:r>
              <a:rPr b="0" lang="en-US" sz="2800" spc="-1" strike="noStrike">
                <a:solidFill>
                  <a:srgbClr val="000000"/>
                </a:solidFill>
                <a:latin typeface="Arial"/>
                <a:ea typeface="Arial"/>
              </a:rPr>
              <a:t>: A set of tools that can be combined to highly flexible workflows</a:t>
            </a:r>
            <a:endParaRPr b="0" lang="en-US" sz="2800" spc="-1" strike="noStrike">
              <a:solidFill>
                <a:srgbClr val="000000"/>
              </a:solidFill>
              <a:latin typeface="Arial"/>
            </a:endParaRPr>
          </a:p>
        </p:txBody>
      </p:sp>
      <p:pic>
        <p:nvPicPr>
          <p:cNvPr id="170" name="Google Shape;447;p56" descr=""/>
          <p:cNvPicPr/>
          <p:nvPr/>
        </p:nvPicPr>
        <p:blipFill>
          <a:blip r:embed="rId1"/>
          <a:stretch/>
        </p:blipFill>
        <p:spPr>
          <a:xfrm>
            <a:off x="8424720" y="4230360"/>
            <a:ext cx="3104640" cy="2066040"/>
          </a:xfrm>
          <a:prstGeom prst="rect">
            <a:avLst/>
          </a:prstGeom>
          <a:ln w="0">
            <a:noFill/>
          </a:ln>
        </p:spPr>
      </p:pic>
      <p:grpSp>
        <p:nvGrpSpPr>
          <p:cNvPr id="171" name="Group 1"/>
          <p:cNvGrpSpPr/>
          <p:nvPr/>
        </p:nvGrpSpPr>
        <p:grpSpPr>
          <a:xfrm>
            <a:off x="8208360" y="761760"/>
            <a:ext cx="3537360" cy="3322800"/>
            <a:chOff x="8208360" y="761760"/>
            <a:chExt cx="3537360" cy="3322800"/>
          </a:xfrm>
        </p:grpSpPr>
        <p:pic>
          <p:nvPicPr>
            <p:cNvPr id="172" name="Google Shape;436;p55" descr=""/>
            <p:cNvPicPr/>
            <p:nvPr/>
          </p:nvPicPr>
          <p:blipFill>
            <a:blip r:embed="rId2"/>
            <a:stretch/>
          </p:blipFill>
          <p:spPr>
            <a:xfrm>
              <a:off x="8208360" y="761760"/>
              <a:ext cx="3537360" cy="3322800"/>
            </a:xfrm>
            <a:prstGeom prst="rect">
              <a:avLst/>
            </a:prstGeom>
            <a:ln w="0">
              <a:noFill/>
            </a:ln>
          </p:spPr>
        </p:pic>
        <p:pic>
          <p:nvPicPr>
            <p:cNvPr id="173" name="Google Shape;439;p55" descr=""/>
            <p:cNvPicPr/>
            <p:nvPr/>
          </p:nvPicPr>
          <p:blipFill>
            <a:blip r:embed="rId3"/>
            <a:stretch/>
          </p:blipFill>
          <p:spPr>
            <a:xfrm>
              <a:off x="8620200" y="1767600"/>
              <a:ext cx="2714040" cy="1945800"/>
            </a:xfrm>
            <a:prstGeom prst="rect">
              <a:avLst/>
            </a:prstGeom>
            <a:ln w="0">
              <a:noFill/>
            </a:ln>
          </p:spPr>
        </p:pic>
      </p:grpSp>
      <p:sp>
        <p:nvSpPr>
          <p:cNvPr id="174" name="TextBox 8"/>
          <p:cNvSpPr/>
          <p:nvPr/>
        </p:nvSpPr>
        <p:spPr>
          <a:xfrm>
            <a:off x="2520" y="6516000"/>
            <a:ext cx="3074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DK" sz="1800" spc="-1" strike="noStrike">
                <a:solidFill>
                  <a:srgbClr val="000000"/>
                </a:solidFill>
                <a:latin typeface="Arial"/>
                <a:ea typeface="Arial"/>
              </a:rPr>
              <a:t>4</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015920" y="1600200"/>
            <a:ext cx="10362960" cy="1361520"/>
          </a:xfrm>
          <a:prstGeom prst="rect">
            <a:avLst/>
          </a:prstGeom>
          <a:noFill/>
          <a:ln w="0">
            <a:noFill/>
          </a:ln>
        </p:spPr>
        <p:txBody>
          <a:bodyPr numCol="1" spcCol="0" lIns="122040" rIns="122040" tIns="60840" bIns="60840" anchor="ctr">
            <a:noAutofit/>
          </a:bodyPr>
          <a:p>
            <a:pPr>
              <a:lnSpc>
                <a:spcPct val="100000"/>
              </a:lnSpc>
              <a:buNone/>
            </a:pPr>
            <a:r>
              <a:rPr b="1" lang="en-US" sz="5330" spc="-1" strike="noStrike">
                <a:solidFill>
                  <a:srgbClr val="000000"/>
                </a:solidFill>
                <a:latin typeface="Calibri"/>
                <a:ea typeface="Calibri"/>
              </a:rPr>
              <a:t>What is OpenMS?</a:t>
            </a:r>
            <a:endParaRPr b="0" lang="en-US" sz="5330" spc="-1" strike="noStrike">
              <a:solidFill>
                <a:srgbClr val="000000"/>
              </a:solidFill>
              <a:latin typeface="Arial"/>
            </a:endParaRPr>
          </a:p>
        </p:txBody>
      </p:sp>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76" name="PlaceHolder 1"/>
          <p:cNvSpPr>
            <a:spLocks noGrp="1"/>
          </p:cNvSpPr>
          <p:nvPr>
            <p:ph/>
          </p:nvPr>
        </p:nvSpPr>
        <p:spPr>
          <a:xfrm>
            <a:off x="203040" y="990720"/>
            <a:ext cx="11785320" cy="5410080"/>
          </a:xfrm>
          <a:prstGeom prst="rect">
            <a:avLst/>
          </a:prstGeom>
          <a:noFill/>
          <a:ln w="0">
            <a:noFill/>
          </a:ln>
        </p:spPr>
        <p:txBody>
          <a:bodyPr numCol="1" spcCol="0" lIns="122040" rIns="122040" tIns="60840" bIns="60840" anchor="t">
            <a:noAutofit/>
          </a:bodyPr>
          <a:p>
            <a:pPr>
              <a:lnSpc>
                <a:spcPct val="100000"/>
              </a:lnSpc>
              <a:spcBef>
                <a:spcPts val="853"/>
              </a:spcBef>
              <a:buNone/>
              <a:tabLst>
                <a:tab algn="l" pos="0"/>
              </a:tabLst>
            </a:pPr>
            <a:r>
              <a:rPr b="1" lang="en-US" sz="2400" spc="-1" strike="noStrike">
                <a:solidFill>
                  <a:srgbClr val="000000"/>
                </a:solidFill>
                <a:latin typeface="Arial"/>
                <a:ea typeface="Arial"/>
              </a:rPr>
              <a:t>OpenMS</a:t>
            </a:r>
            <a:r>
              <a:rPr b="0" lang="en-US" sz="2400" spc="-1" strike="noStrike">
                <a:solidFill>
                  <a:srgbClr val="000000"/>
                </a:solidFill>
                <a:latin typeface="Arial"/>
                <a:ea typeface="Arial"/>
              </a:rPr>
              <a:t> is:</a:t>
            </a:r>
            <a:endParaRPr b="0" lang="en-US" sz="2400" spc="-1" strike="noStrike">
              <a:solidFill>
                <a:srgbClr val="000000"/>
              </a:solidFill>
              <a:latin typeface="Arial"/>
            </a:endParaRPr>
          </a:p>
          <a:p>
            <a:pPr marL="33840">
              <a:lnSpc>
                <a:spcPct val="100000"/>
              </a:lnSpc>
              <a:buNone/>
              <a:tabLst>
                <a:tab algn="l" pos="0"/>
              </a:tabLst>
            </a:pPr>
            <a:endParaRPr b="0" lang="en-US" sz="2400" spc="-1" strike="noStrike">
              <a:solidFill>
                <a:srgbClr val="000000"/>
              </a:solidFill>
              <a:latin typeface="Arial"/>
            </a:endParaRPr>
          </a:p>
          <a:p>
            <a:pPr marL="319680" indent="-285840">
              <a:lnSpc>
                <a:spcPct val="100000"/>
              </a:lnSpc>
              <a:buClr>
                <a:srgbClr val="000000"/>
              </a:buClr>
              <a:buFont typeface="Symbol" charset="2"/>
              <a:buChar char=""/>
              <a:tabLst>
                <a:tab algn="l" pos="0"/>
              </a:tabLst>
            </a:pPr>
            <a:r>
              <a:rPr b="0" lang="en-US" sz="2400" spc="-1" strike="noStrike">
                <a:solidFill>
                  <a:srgbClr val="000000"/>
                </a:solidFill>
                <a:latin typeface="Arial"/>
                <a:ea typeface="Arial"/>
              </a:rPr>
              <a:t>Computational </a:t>
            </a:r>
            <a:r>
              <a:rPr b="1" lang="en-US" sz="2400" spc="-1" strike="noStrike">
                <a:solidFill>
                  <a:srgbClr val="000000"/>
                </a:solidFill>
                <a:latin typeface="Arial"/>
                <a:ea typeface="Arial"/>
              </a:rPr>
              <a:t>library</a:t>
            </a:r>
            <a:r>
              <a:rPr b="0" lang="en-US" sz="2400" spc="-1" strike="noStrike">
                <a:solidFill>
                  <a:srgbClr val="000000"/>
                </a:solidFill>
                <a:latin typeface="Arial"/>
                <a:ea typeface="Arial"/>
              </a:rPr>
              <a:t>, </a:t>
            </a:r>
            <a:r>
              <a:rPr b="1" lang="en-US" sz="2400" spc="-1" strike="noStrike">
                <a:solidFill>
                  <a:srgbClr val="000000"/>
                </a:solidFill>
                <a:latin typeface="Arial"/>
                <a:ea typeface="Arial"/>
              </a:rPr>
              <a:t>tools</a:t>
            </a:r>
            <a:r>
              <a:rPr b="0" lang="en-US" sz="2400" spc="-1" strike="noStrike">
                <a:solidFill>
                  <a:srgbClr val="000000"/>
                </a:solidFill>
                <a:latin typeface="Arial"/>
                <a:ea typeface="Arial"/>
              </a:rPr>
              <a:t>, and </a:t>
            </a:r>
            <a:r>
              <a:rPr b="1" lang="en-US" sz="2400" spc="-1" strike="noStrike">
                <a:solidFill>
                  <a:srgbClr val="000000"/>
                </a:solidFill>
                <a:latin typeface="Arial"/>
                <a:ea typeface="Arial"/>
              </a:rPr>
              <a:t>workflows </a:t>
            </a:r>
            <a:r>
              <a:rPr b="0" lang="en-US" sz="2400" spc="-1" strike="noStrike">
                <a:solidFill>
                  <a:srgbClr val="000000"/>
                </a:solidFill>
                <a:latin typeface="Arial"/>
                <a:ea typeface="Arial"/>
              </a:rPr>
              <a:t>for the analysis of mass spectrometry data</a:t>
            </a:r>
            <a:endParaRPr b="0" lang="en-US" sz="2400" spc="-1" strike="noStrike">
              <a:solidFill>
                <a:srgbClr val="000000"/>
              </a:solidFill>
              <a:latin typeface="Arial"/>
            </a:endParaRPr>
          </a:p>
          <a:p>
            <a:pPr>
              <a:lnSpc>
                <a:spcPct val="100000"/>
              </a:lnSpc>
              <a:buNone/>
              <a:tabLst>
                <a:tab algn="l" pos="0"/>
              </a:tabLst>
            </a:pPr>
            <a:endParaRPr b="0" lang="en-US" sz="2400" spc="-1" strike="noStrike">
              <a:solidFill>
                <a:srgbClr val="000000"/>
              </a:solidFill>
              <a:latin typeface="Arial"/>
            </a:endParaRPr>
          </a:p>
          <a:p>
            <a:pPr marL="319680" indent="-285840">
              <a:lnSpc>
                <a:spcPct val="100000"/>
              </a:lnSpc>
              <a:buClr>
                <a:srgbClr val="000000"/>
              </a:buClr>
              <a:buFont typeface="Symbol" charset="2"/>
              <a:buChar char=""/>
              <a:tabLst>
                <a:tab algn="l" pos="0"/>
              </a:tabLst>
            </a:pPr>
            <a:r>
              <a:rPr b="1" lang="en-US" sz="2400" spc="-1" strike="noStrike">
                <a:solidFill>
                  <a:srgbClr val="000000"/>
                </a:solidFill>
                <a:latin typeface="Arial"/>
                <a:ea typeface="Arial"/>
              </a:rPr>
              <a:t>Open-source</a:t>
            </a:r>
            <a:r>
              <a:rPr b="0" lang="en-US" sz="2400" spc="-1" strike="noStrike">
                <a:solidFill>
                  <a:srgbClr val="000000"/>
                </a:solidFill>
                <a:latin typeface="Arial"/>
                <a:ea typeface="Arial"/>
              </a:rPr>
              <a:t> and free of charge</a:t>
            </a:r>
            <a:endParaRPr b="0" lang="en-US" sz="2400" spc="-1" strike="noStrike">
              <a:solidFill>
                <a:srgbClr val="000000"/>
              </a:solidFill>
              <a:latin typeface="Arial"/>
            </a:endParaRPr>
          </a:p>
          <a:p>
            <a:pPr marL="33840">
              <a:lnSpc>
                <a:spcPct val="100000"/>
              </a:lnSpc>
              <a:buNone/>
              <a:tabLst>
                <a:tab algn="l" pos="0"/>
              </a:tabLst>
            </a:pPr>
            <a:endParaRPr b="0" lang="en-US" sz="3600" spc="-1" strike="noStrike">
              <a:solidFill>
                <a:srgbClr val="000000"/>
              </a:solidFill>
              <a:latin typeface="Arial"/>
            </a:endParaRPr>
          </a:p>
          <a:p>
            <a:pPr marL="376920" indent="-343080">
              <a:lnSpc>
                <a:spcPct val="100000"/>
              </a:lnSpc>
              <a:buClr>
                <a:srgbClr val="000000"/>
              </a:buClr>
              <a:buFont typeface="Symbol" charset="2"/>
              <a:buChar char=""/>
              <a:tabLst>
                <a:tab algn="l" pos="0"/>
              </a:tabLst>
            </a:pPr>
            <a:r>
              <a:rPr b="1" lang="en-US" sz="2900" spc="-1" strike="noStrike">
                <a:solidFill>
                  <a:srgbClr val="000000"/>
                </a:solidFill>
                <a:latin typeface="Arial"/>
                <a:ea typeface="Calibri"/>
              </a:rPr>
              <a:t>Vendor-independent:</a:t>
            </a:r>
            <a:r>
              <a:rPr b="0" lang="en-US" sz="2900" spc="-1" strike="noStrike">
                <a:solidFill>
                  <a:srgbClr val="000000"/>
                </a:solidFill>
                <a:latin typeface="Arial"/>
                <a:ea typeface="Calibri"/>
              </a:rPr>
              <a:t> Supports vendor-formats through conversion with proteowizard library</a:t>
            </a:r>
            <a:endParaRPr b="0" lang="en-US" sz="2900" spc="-1" strike="noStrike">
              <a:solidFill>
                <a:srgbClr val="000000"/>
              </a:solidFill>
              <a:latin typeface="Arial"/>
            </a:endParaRPr>
          </a:p>
          <a:p>
            <a:pPr>
              <a:lnSpc>
                <a:spcPct val="100000"/>
              </a:lnSpc>
              <a:buNone/>
              <a:tabLst>
                <a:tab algn="l" pos="0"/>
              </a:tabLst>
            </a:pPr>
            <a:endParaRPr b="0" lang="en-US" sz="2900" spc="-1" strike="noStrike">
              <a:solidFill>
                <a:srgbClr val="000000"/>
              </a:solidFill>
              <a:latin typeface="Arial"/>
            </a:endParaRPr>
          </a:p>
          <a:p>
            <a:pPr marL="376920" indent="-343080">
              <a:lnSpc>
                <a:spcPct val="100000"/>
              </a:lnSpc>
              <a:buClr>
                <a:srgbClr val="000000"/>
              </a:buClr>
              <a:buFont typeface="Symbol" charset="2"/>
              <a:buChar char=""/>
              <a:tabLst>
                <a:tab algn="l" pos="0"/>
              </a:tabLst>
            </a:pPr>
            <a:r>
              <a:rPr b="1" lang="en-US" sz="2900" spc="-1" strike="noStrike">
                <a:solidFill>
                  <a:srgbClr val="000000"/>
                </a:solidFill>
                <a:latin typeface="Arial"/>
                <a:ea typeface="Calibri"/>
              </a:rPr>
              <a:t>Standards: </a:t>
            </a:r>
            <a:r>
              <a:rPr b="0" lang="en-US" sz="2900" spc="-1" strike="noStrike">
                <a:solidFill>
                  <a:srgbClr val="000000"/>
                </a:solidFill>
                <a:latin typeface="Arial"/>
                <a:ea typeface="Calibri"/>
              </a:rPr>
              <a:t>Supports all major file formats (PSI) </a:t>
            </a:r>
            <a:endParaRPr b="0" lang="en-US" sz="2900" spc="-1" strike="noStrike">
              <a:solidFill>
                <a:srgbClr val="000000"/>
              </a:solidFill>
              <a:latin typeface="Arial"/>
            </a:endParaRPr>
          </a:p>
        </p:txBody>
      </p:sp>
      <p:sp>
        <p:nvSpPr>
          <p:cNvPr id="177" name="PlaceHolder 2"/>
          <p:cNvSpPr>
            <a:spLocks noGrp="1"/>
          </p:cNvSpPr>
          <p:nvPr>
            <p:ph type="title"/>
          </p:nvPr>
        </p:nvSpPr>
        <p:spPr>
          <a:xfrm>
            <a:off x="203040" y="76320"/>
            <a:ext cx="8940600" cy="685800"/>
          </a:xfrm>
          <a:prstGeom prst="rect">
            <a:avLst/>
          </a:prstGeom>
          <a:noFill/>
          <a:ln w="0">
            <a:noFill/>
          </a:ln>
        </p:spPr>
        <p:txBody>
          <a:bodyPr numCol="1" spcCol="0" lIns="122040" rIns="122040" tIns="60840" bIns="60840" anchor="ctr">
            <a:noAutofit/>
          </a:bodyPr>
          <a:p>
            <a:pPr>
              <a:lnSpc>
                <a:spcPct val="100000"/>
              </a:lnSpc>
              <a:buNone/>
            </a:pPr>
            <a:r>
              <a:rPr b="1" lang="en-US" sz="3000" spc="-1" strike="noStrike">
                <a:solidFill>
                  <a:srgbClr val="000000"/>
                </a:solidFill>
                <a:latin typeface="Arial"/>
                <a:ea typeface="Arial"/>
              </a:rPr>
              <a:t>What is OpenMS?</a:t>
            </a:r>
            <a:endParaRPr b="0" lang="en-US" sz="3000" spc="-1" strike="noStrike">
              <a:solidFill>
                <a:srgbClr val="000000"/>
              </a:solidFill>
              <a:latin typeface="Arial"/>
            </a:endParaRPr>
          </a:p>
        </p:txBody>
      </p:sp>
      <p:sp>
        <p:nvSpPr>
          <p:cNvPr id="178" name="TextBox 3"/>
          <p:cNvSpPr/>
          <p:nvPr/>
        </p:nvSpPr>
        <p:spPr>
          <a:xfrm>
            <a:off x="2520" y="6516000"/>
            <a:ext cx="3074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DK" sz="1800" spc="-1" strike="noStrike">
                <a:solidFill>
                  <a:srgbClr val="000000"/>
                </a:solidFill>
                <a:latin typeface="Arial"/>
                <a:ea typeface="Arial"/>
              </a:rPr>
              <a:t>6</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79" name="Google Shape;94;p15" descr=""/>
          <p:cNvPicPr/>
          <p:nvPr/>
        </p:nvPicPr>
        <p:blipFill>
          <a:blip r:embed="rId1"/>
          <a:stretch/>
        </p:blipFill>
        <p:spPr>
          <a:xfrm>
            <a:off x="1159920" y="762120"/>
            <a:ext cx="9486000" cy="6095520"/>
          </a:xfrm>
          <a:prstGeom prst="rect">
            <a:avLst/>
          </a:prstGeom>
          <a:ln w="0">
            <a:noFill/>
          </a:ln>
        </p:spPr>
      </p:pic>
      <p:sp>
        <p:nvSpPr>
          <p:cNvPr id="180" name="Google Shape;95;p15"/>
          <p:cNvSpPr/>
          <p:nvPr/>
        </p:nvSpPr>
        <p:spPr>
          <a:xfrm>
            <a:off x="5594760" y="1075680"/>
            <a:ext cx="1176840" cy="493200"/>
          </a:xfrm>
          <a:prstGeom prst="rect">
            <a:avLst/>
          </a:prstGeom>
          <a:solidFill>
            <a:schemeClr val="accent1">
              <a:lumMod val="40000"/>
              <a:lumOff val="60000"/>
            </a:schemeClr>
          </a:solidFill>
          <a:ln w="9525">
            <a:solidFill>
              <a:srgbClr val="990000"/>
            </a:solidFill>
            <a:round/>
          </a:ln>
          <a:effectLst>
            <a:outerShdw algn="bl" blurRad="57240" dir="5400000" dist="19080" rotWithShape="0">
              <a:srgbClr val="000000">
                <a:alpha val="50000"/>
              </a:srgbClr>
            </a:outerShdw>
          </a:effectLst>
        </p:spPr>
        <p:style>
          <a:lnRef idx="0"/>
          <a:fillRef idx="0"/>
          <a:effectRef idx="0"/>
          <a:fontRef idx="minor"/>
        </p:style>
        <p:txBody>
          <a:bodyPr lIns="122040" rIns="122040" tIns="122040" bIns="122040" anchor="ctr">
            <a:noAutofit/>
          </a:bodyPr>
          <a:p>
            <a:pPr algn="ctr">
              <a:lnSpc>
                <a:spcPct val="100000"/>
              </a:lnSpc>
              <a:buNone/>
            </a:pPr>
            <a:r>
              <a:rPr b="0" lang="en-US" sz="2000" spc="-1" strike="noStrike">
                <a:solidFill>
                  <a:srgbClr val="000000"/>
                </a:solidFill>
                <a:latin typeface="Arial"/>
                <a:ea typeface="Arial"/>
              </a:rPr>
              <a:t>nextflow</a:t>
            </a:r>
            <a:endParaRPr b="0" lang="en-US" sz="2000" spc="-1" strike="noStrike">
              <a:latin typeface="Arial"/>
            </a:endParaRPr>
          </a:p>
        </p:txBody>
      </p:sp>
      <p:sp>
        <p:nvSpPr>
          <p:cNvPr id="181" name="PlaceHolder 1"/>
          <p:cNvSpPr>
            <a:spLocks noGrp="1"/>
          </p:cNvSpPr>
          <p:nvPr>
            <p:ph type="title"/>
          </p:nvPr>
        </p:nvSpPr>
        <p:spPr>
          <a:xfrm>
            <a:off x="203040" y="76320"/>
            <a:ext cx="8940600" cy="685800"/>
          </a:xfrm>
          <a:prstGeom prst="rect">
            <a:avLst/>
          </a:prstGeom>
          <a:noFill/>
          <a:ln w="0">
            <a:noFill/>
          </a:ln>
        </p:spPr>
        <p:txBody>
          <a:bodyPr numCol="1" spcCol="0" lIns="122040" rIns="122040" tIns="60840" bIns="60840" anchor="ctr">
            <a:noAutofit/>
          </a:bodyPr>
          <a:p>
            <a:pPr>
              <a:lnSpc>
                <a:spcPct val="100000"/>
              </a:lnSpc>
              <a:buNone/>
            </a:pPr>
            <a:r>
              <a:rPr b="1" lang="en-US" sz="3000" spc="-1" strike="noStrike">
                <a:solidFill>
                  <a:srgbClr val="000000"/>
                </a:solidFill>
                <a:latin typeface="Arial"/>
                <a:ea typeface="Arial"/>
              </a:rPr>
              <a:t>The OpenMS framework</a:t>
            </a:r>
            <a:endParaRPr b="0" lang="en-US" sz="3000" spc="-1" strike="noStrike">
              <a:solidFill>
                <a:srgbClr val="000000"/>
              </a:solidFill>
              <a:latin typeface="Arial"/>
            </a:endParaRPr>
          </a:p>
        </p:txBody>
      </p:sp>
      <p:sp>
        <p:nvSpPr>
          <p:cNvPr id="182" name="TextBox 4"/>
          <p:cNvSpPr/>
          <p:nvPr/>
        </p:nvSpPr>
        <p:spPr>
          <a:xfrm>
            <a:off x="2520" y="6516000"/>
            <a:ext cx="3074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DK" sz="1800" spc="-1" strike="noStrike">
                <a:solidFill>
                  <a:srgbClr val="000000"/>
                </a:solidFill>
                <a:latin typeface="Arial"/>
                <a:ea typeface="Arial"/>
              </a:rPr>
              <a:t>7</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203040" y="76320"/>
            <a:ext cx="8940600" cy="685800"/>
          </a:xfrm>
          <a:prstGeom prst="rect">
            <a:avLst/>
          </a:prstGeom>
          <a:noFill/>
          <a:ln w="0">
            <a:noFill/>
          </a:ln>
        </p:spPr>
        <p:txBody>
          <a:bodyPr numCol="1" spcCol="0" lIns="122040" rIns="122040" tIns="60840" bIns="60840" anchor="ctr">
            <a:noAutofit/>
          </a:bodyPr>
          <a:p>
            <a:pPr>
              <a:lnSpc>
                <a:spcPct val="100000"/>
              </a:lnSpc>
              <a:buNone/>
            </a:pPr>
            <a:r>
              <a:rPr b="1" lang="en-US" sz="3000" spc="-1" strike="noStrike">
                <a:solidFill>
                  <a:srgbClr val="000000"/>
                </a:solidFill>
                <a:latin typeface="Arial"/>
                <a:ea typeface="Arial"/>
              </a:rPr>
              <a:t>OpenMS Tools</a:t>
            </a:r>
            <a:endParaRPr b="0" lang="en-US" sz="3000" spc="-1" strike="noStrike">
              <a:solidFill>
                <a:srgbClr val="000000"/>
              </a:solidFill>
              <a:latin typeface="Arial"/>
            </a:endParaRPr>
          </a:p>
        </p:txBody>
      </p:sp>
      <p:sp>
        <p:nvSpPr>
          <p:cNvPr id="184" name="PlaceHolder 2"/>
          <p:cNvSpPr>
            <a:spLocks noGrp="1"/>
          </p:cNvSpPr>
          <p:nvPr>
            <p:ph/>
          </p:nvPr>
        </p:nvSpPr>
        <p:spPr>
          <a:xfrm>
            <a:off x="203040" y="990720"/>
            <a:ext cx="11785320" cy="5410080"/>
          </a:xfrm>
          <a:prstGeom prst="rect">
            <a:avLst/>
          </a:prstGeom>
          <a:noFill/>
          <a:ln w="0">
            <a:noFill/>
          </a:ln>
        </p:spPr>
        <p:txBody>
          <a:bodyPr numCol="1" spcCol="0" lIns="122040" rIns="122040" tIns="60840" bIns="60840" anchor="t">
            <a:noAutofit/>
          </a:bodyPr>
          <a:p>
            <a:pPr>
              <a:lnSpc>
                <a:spcPct val="80000"/>
              </a:lnSpc>
              <a:spcBef>
                <a:spcPts val="1332"/>
              </a:spcBef>
              <a:buNone/>
              <a:tabLst>
                <a:tab algn="l" pos="0"/>
              </a:tabLst>
            </a:pPr>
            <a:r>
              <a:rPr b="1" lang="en-US" sz="2800" spc="-1" strike="noStrike">
                <a:solidFill>
                  <a:srgbClr val="000000"/>
                </a:solidFill>
                <a:latin typeface="Calibri"/>
                <a:ea typeface="Arial"/>
              </a:rPr>
              <a:t>TOPP tools – The OpenMS PiPeline tools</a:t>
            </a:r>
            <a:endParaRPr b="0" lang="en-US" sz="2800" spc="-1" strike="noStrike">
              <a:solidFill>
                <a:srgbClr val="000000"/>
              </a:solidFill>
              <a:latin typeface="Arial"/>
            </a:endParaRPr>
          </a:p>
          <a:p>
            <a:pPr marL="609480" indent="-440280">
              <a:lnSpc>
                <a:spcPct val="80000"/>
              </a:lnSpc>
              <a:spcBef>
                <a:spcPts val="1227"/>
              </a:spcBef>
              <a:buClr>
                <a:srgbClr val="000000"/>
              </a:buClr>
              <a:buFont typeface="Symbol" charset="2"/>
              <a:buChar char=""/>
              <a:tabLst>
                <a:tab algn="l" pos="0"/>
              </a:tabLst>
            </a:pPr>
            <a:r>
              <a:rPr b="0" lang="en-US" sz="2800" spc="-1" strike="noStrike">
                <a:solidFill>
                  <a:srgbClr val="000000"/>
                </a:solidFill>
                <a:latin typeface="Calibri"/>
                <a:ea typeface="Arial"/>
              </a:rPr>
              <a:t>&gt; 180 Building blocks: One application for each analysis step</a:t>
            </a:r>
            <a:endParaRPr b="0" lang="en-US" sz="2800" spc="-1" strike="noStrike">
              <a:solidFill>
                <a:srgbClr val="000000"/>
              </a:solidFill>
              <a:latin typeface="Arial"/>
            </a:endParaRPr>
          </a:p>
          <a:p>
            <a:pPr marL="609480" indent="-440280">
              <a:lnSpc>
                <a:spcPct val="80000"/>
              </a:lnSpc>
              <a:spcBef>
                <a:spcPts val="1227"/>
              </a:spcBef>
              <a:buClr>
                <a:srgbClr val="000000"/>
              </a:buClr>
              <a:buFont typeface="Symbol" charset="2"/>
              <a:buChar char=""/>
              <a:tabLst>
                <a:tab algn="l" pos="0"/>
              </a:tabLst>
            </a:pPr>
            <a:r>
              <a:rPr b="0" lang="en-US" sz="2800" spc="-1" strike="noStrike">
                <a:solidFill>
                  <a:srgbClr val="000000"/>
                </a:solidFill>
                <a:latin typeface="Calibri"/>
                <a:ea typeface="Arial"/>
              </a:rPr>
              <a:t>All applications share </a:t>
            </a:r>
            <a:r>
              <a:rPr b="1" lang="en-US" sz="2800" spc="-1" strike="noStrike">
                <a:solidFill>
                  <a:srgbClr val="000000"/>
                </a:solidFill>
                <a:latin typeface="Calibri"/>
                <a:ea typeface="Arial"/>
              </a:rPr>
              <a:t>identical user interfaces</a:t>
            </a:r>
            <a:endParaRPr b="0" lang="en-US" sz="2800" spc="-1" strike="noStrike">
              <a:solidFill>
                <a:srgbClr val="000000"/>
              </a:solidFill>
              <a:latin typeface="Arial"/>
            </a:endParaRPr>
          </a:p>
          <a:p>
            <a:pPr marL="609480" indent="-440280">
              <a:lnSpc>
                <a:spcPct val="80000"/>
              </a:lnSpc>
              <a:spcBef>
                <a:spcPts val="1227"/>
              </a:spcBef>
              <a:buClr>
                <a:srgbClr val="000000"/>
              </a:buClr>
              <a:buFont typeface="Symbol" charset="2"/>
              <a:buChar char=""/>
              <a:tabLst>
                <a:tab algn="l" pos="0"/>
              </a:tabLst>
            </a:pPr>
            <a:r>
              <a:rPr b="0" lang="en-US" sz="2800" spc="-1" strike="noStrike">
                <a:solidFill>
                  <a:srgbClr val="000000"/>
                </a:solidFill>
                <a:latin typeface="Calibri"/>
                <a:ea typeface="Arial"/>
              </a:rPr>
              <a:t>Exchange data in PSI </a:t>
            </a:r>
            <a:r>
              <a:rPr b="1" lang="en-US" sz="2800" spc="-1" strike="noStrike">
                <a:solidFill>
                  <a:srgbClr val="000000"/>
                </a:solidFill>
                <a:latin typeface="Calibri"/>
                <a:ea typeface="Arial"/>
              </a:rPr>
              <a:t>standard formats</a:t>
            </a:r>
            <a:endParaRPr b="0" lang="en-US" sz="2800" spc="-1" strike="noStrike">
              <a:solidFill>
                <a:srgbClr val="000000"/>
              </a:solidFill>
              <a:latin typeface="Arial"/>
            </a:endParaRPr>
          </a:p>
          <a:p>
            <a:pPr marL="169200">
              <a:lnSpc>
                <a:spcPct val="80000"/>
              </a:lnSpc>
              <a:spcBef>
                <a:spcPts val="1227"/>
              </a:spcBef>
              <a:buNone/>
              <a:tabLst>
                <a:tab algn="l" pos="0"/>
              </a:tabLst>
            </a:pPr>
            <a:r>
              <a:rPr b="0" lang="en-US" sz="2800" spc="-1" strike="noStrike">
                <a:solidFill>
                  <a:srgbClr val="000000"/>
                </a:solidFill>
                <a:latin typeface="Wingdings"/>
                <a:ea typeface="Arial"/>
              </a:rPr>
              <a:t></a:t>
            </a:r>
            <a:r>
              <a:rPr b="0" lang="en-US" sz="2800" spc="-1" strike="noStrike">
                <a:solidFill>
                  <a:srgbClr val="000000"/>
                </a:solidFill>
                <a:latin typeface="Calibri"/>
                <a:ea typeface="Arial"/>
              </a:rPr>
              <a:t> </a:t>
            </a:r>
            <a:r>
              <a:rPr b="0" lang="en-US" sz="2800" spc="-1" strike="noStrike">
                <a:solidFill>
                  <a:srgbClr val="000000"/>
                </a:solidFill>
                <a:latin typeface="Calibri"/>
                <a:ea typeface="Arial"/>
              </a:rPr>
              <a:t>Easily integrated in various </a:t>
            </a:r>
            <a:r>
              <a:rPr b="1" lang="en-US" sz="2800" spc="-1" strike="noStrike">
                <a:solidFill>
                  <a:srgbClr val="000000"/>
                </a:solidFill>
                <a:latin typeface="Calibri"/>
                <a:ea typeface="Arial"/>
              </a:rPr>
              <a:t>workflow systems</a:t>
            </a:r>
            <a:endParaRPr b="0" lang="en-US" sz="2800" spc="-1" strike="noStrike">
              <a:solidFill>
                <a:srgbClr val="000000"/>
              </a:solidFill>
              <a:latin typeface="Arial"/>
            </a:endParaRPr>
          </a:p>
          <a:p>
            <a:pPr marL="609480" indent="-440280">
              <a:lnSpc>
                <a:spcPct val="80000"/>
              </a:lnSpc>
              <a:spcBef>
                <a:spcPts val="1227"/>
              </a:spcBef>
              <a:buClr>
                <a:srgbClr val="000000"/>
              </a:buClr>
              <a:buFont typeface="Symbol" charset="2"/>
              <a:buChar char=""/>
              <a:tabLst>
                <a:tab algn="l" pos="0"/>
              </a:tabLst>
            </a:pPr>
            <a:r>
              <a:rPr b="1" lang="en-US" sz="2800" spc="-1" strike="noStrike">
                <a:solidFill>
                  <a:srgbClr val="000000"/>
                </a:solidFill>
                <a:latin typeface="Calibri"/>
                <a:ea typeface="Arial"/>
              </a:rPr>
              <a:t>Support for other tools (e.g., SIRIUS, GNPS...)</a:t>
            </a:r>
            <a:br>
              <a:rPr sz="3200"/>
            </a:br>
            <a:r>
              <a:rPr b="1" lang="en-US" sz="3200" spc="-1" strike="noStrike">
                <a:solidFill>
                  <a:srgbClr val="000000"/>
                </a:solidFill>
                <a:latin typeface="Calibri"/>
              </a:rPr>
              <a:t> </a:t>
            </a:r>
            <a:endParaRPr b="0" lang="en-US" sz="3200" spc="-1" strike="noStrike">
              <a:solidFill>
                <a:srgbClr val="000000"/>
              </a:solidFill>
              <a:latin typeface="Arial"/>
            </a:endParaRPr>
          </a:p>
        </p:txBody>
      </p:sp>
      <p:pic>
        <p:nvPicPr>
          <p:cNvPr id="185" name="Google Shape;300;p40" descr=""/>
          <p:cNvPicPr/>
          <p:nvPr/>
        </p:nvPicPr>
        <p:blipFill>
          <a:blip r:embed="rId1"/>
          <a:stretch/>
        </p:blipFill>
        <p:spPr>
          <a:xfrm>
            <a:off x="9621360" y="2387160"/>
            <a:ext cx="1764360" cy="1308240"/>
          </a:xfrm>
          <a:prstGeom prst="rect">
            <a:avLst/>
          </a:prstGeom>
          <a:ln w="0">
            <a:noFill/>
          </a:ln>
        </p:spPr>
      </p:pic>
      <p:sp>
        <p:nvSpPr>
          <p:cNvPr id="186" name="TextBox 4"/>
          <p:cNvSpPr/>
          <p:nvPr/>
        </p:nvSpPr>
        <p:spPr>
          <a:xfrm>
            <a:off x="2520" y="6516000"/>
            <a:ext cx="3074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DK" sz="1800" spc="-1" strike="noStrike">
                <a:solidFill>
                  <a:srgbClr val="000000"/>
                </a:solidFill>
                <a:latin typeface="Arial"/>
                <a:ea typeface="Arial"/>
              </a:rPr>
              <a:t>8</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pic>
        <p:nvPicPr>
          <p:cNvPr id="187" name="Google Shape;534;p65" descr=""/>
          <p:cNvPicPr/>
          <p:nvPr/>
        </p:nvPicPr>
        <p:blipFill>
          <a:blip r:embed="rId1"/>
          <a:stretch/>
        </p:blipFill>
        <p:spPr>
          <a:xfrm>
            <a:off x="4673520" y="4300920"/>
            <a:ext cx="2674080" cy="1959120"/>
          </a:xfrm>
          <a:prstGeom prst="rect">
            <a:avLst/>
          </a:prstGeom>
          <a:ln w="0">
            <a:noFill/>
          </a:ln>
        </p:spPr>
      </p:pic>
      <p:pic>
        <p:nvPicPr>
          <p:cNvPr id="188" name="Google Shape;649;p77" descr=""/>
          <p:cNvPicPr/>
          <p:nvPr/>
        </p:nvPicPr>
        <p:blipFill>
          <a:blip r:embed="rId2"/>
          <a:stretch/>
        </p:blipFill>
        <p:spPr>
          <a:xfrm>
            <a:off x="7852320" y="4107600"/>
            <a:ext cx="4339440" cy="2130840"/>
          </a:xfrm>
          <a:prstGeom prst="rect">
            <a:avLst/>
          </a:prstGeom>
          <a:ln w="0">
            <a:noFill/>
          </a:ln>
        </p:spPr>
      </p:pic>
      <p:pic>
        <p:nvPicPr>
          <p:cNvPr id="189" name="Google Shape;650;p77" descr=""/>
          <p:cNvPicPr/>
          <p:nvPr/>
        </p:nvPicPr>
        <p:blipFill>
          <a:blip r:embed="rId3"/>
          <a:stretch/>
        </p:blipFill>
        <p:spPr>
          <a:xfrm>
            <a:off x="9297360" y="3503160"/>
            <a:ext cx="1449000" cy="512640"/>
          </a:xfrm>
          <a:prstGeom prst="rect">
            <a:avLst/>
          </a:prstGeom>
          <a:ln w="0">
            <a:noFill/>
          </a:ln>
        </p:spPr>
      </p:pic>
      <p:sp>
        <p:nvSpPr>
          <p:cNvPr id="190" name="TextBox 6"/>
          <p:cNvSpPr/>
          <p:nvPr/>
        </p:nvSpPr>
        <p:spPr>
          <a:xfrm>
            <a:off x="8379720" y="6447600"/>
            <a:ext cx="3284640" cy="374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70" spc="-1" strike="noStrike">
                <a:solidFill>
                  <a:srgbClr val="000000"/>
                </a:solidFill>
                <a:latin typeface="Arial"/>
                <a:ea typeface="Arial"/>
              </a:rPr>
              <a:t>Matthias Bernt, UFZ Leipzig</a:t>
            </a:r>
            <a:endParaRPr b="0" lang="en-US" sz="1870" spc="-1" strike="noStrike">
              <a:latin typeface="Arial"/>
            </a:endParaRPr>
          </a:p>
        </p:txBody>
      </p:sp>
      <p:pic>
        <p:nvPicPr>
          <p:cNvPr id="191" name="Google Shape;579;p69" descr=""/>
          <p:cNvPicPr/>
          <p:nvPr/>
        </p:nvPicPr>
        <p:blipFill>
          <a:blip r:embed="rId4"/>
          <a:stretch/>
        </p:blipFill>
        <p:spPr>
          <a:xfrm>
            <a:off x="5006880" y="3503160"/>
            <a:ext cx="2007360" cy="402480"/>
          </a:xfrm>
          <a:prstGeom prst="rect">
            <a:avLst/>
          </a:prstGeom>
          <a:ln w="0">
            <a:noFill/>
          </a:ln>
        </p:spPr>
      </p:pic>
      <p:pic>
        <p:nvPicPr>
          <p:cNvPr id="192" name="Google Shape;516;p63" descr=""/>
          <p:cNvPicPr/>
          <p:nvPr/>
        </p:nvPicPr>
        <p:blipFill>
          <a:blip r:embed="rId5"/>
          <a:stretch/>
        </p:blipFill>
        <p:spPr>
          <a:xfrm>
            <a:off x="203040" y="4107600"/>
            <a:ext cx="3848040" cy="2130840"/>
          </a:xfrm>
          <a:prstGeom prst="rect">
            <a:avLst/>
          </a:prstGeom>
          <a:ln w="0">
            <a:noFill/>
          </a:ln>
        </p:spPr>
      </p:pic>
      <p:pic>
        <p:nvPicPr>
          <p:cNvPr id="193" name="Google Shape;514;p63" descr="http://photos1.meetupstatic.com/photos/event/2/c/9/4/highres_376211412.jpeg"/>
          <p:cNvPicPr/>
          <p:nvPr/>
        </p:nvPicPr>
        <p:blipFill>
          <a:blip r:embed="rId6"/>
          <a:stretch/>
        </p:blipFill>
        <p:spPr>
          <a:xfrm>
            <a:off x="858960" y="3386520"/>
            <a:ext cx="1992240" cy="518760"/>
          </a:xfrm>
          <a:prstGeom prst="rect">
            <a:avLst/>
          </a:prstGeom>
          <a:ln w="0">
            <a:noFill/>
          </a:ln>
        </p:spPr>
      </p:pic>
      <p:sp>
        <p:nvSpPr>
          <p:cNvPr id="194" name="PlaceHolder 1"/>
          <p:cNvSpPr>
            <a:spLocks noGrp="1"/>
          </p:cNvSpPr>
          <p:nvPr>
            <p:ph/>
          </p:nvPr>
        </p:nvSpPr>
        <p:spPr>
          <a:xfrm>
            <a:off x="516960" y="970920"/>
            <a:ext cx="11163600" cy="5526360"/>
          </a:xfrm>
          <a:prstGeom prst="rect">
            <a:avLst/>
          </a:prstGeom>
          <a:noFill/>
          <a:ln w="0">
            <a:noFill/>
          </a:ln>
        </p:spPr>
        <p:txBody>
          <a:bodyPr numCol="1" spcCol="0" lIns="122040" rIns="122040" tIns="60840" bIns="60840" anchor="t">
            <a:noAutofit/>
          </a:bodyPr>
          <a:p>
            <a:pPr>
              <a:lnSpc>
                <a:spcPct val="110000"/>
              </a:lnSpc>
              <a:buNone/>
              <a:tabLst>
                <a:tab algn="l" pos="0"/>
              </a:tabLst>
            </a:pPr>
            <a:r>
              <a:rPr b="1" lang="en-US" sz="2800" spc="-1" strike="noStrike">
                <a:solidFill>
                  <a:srgbClr val="000000"/>
                </a:solidFill>
                <a:latin typeface="Arial"/>
                <a:ea typeface="Arial"/>
              </a:rPr>
              <a:t>Chaining</a:t>
            </a:r>
            <a:r>
              <a:rPr b="0" lang="en-US" sz="2800" spc="-1" strike="noStrike">
                <a:solidFill>
                  <a:srgbClr val="000000"/>
                </a:solidFill>
                <a:latin typeface="Arial"/>
                <a:ea typeface="Arial"/>
              </a:rPr>
              <a:t> of tools to build workflows</a:t>
            </a:r>
            <a:br>
              <a:rPr sz="2800"/>
            </a:br>
            <a:r>
              <a:rPr b="0" lang="en-US" sz="2800" spc="-1" strike="noStrike">
                <a:solidFill>
                  <a:srgbClr val="000000"/>
                </a:solidFill>
                <a:latin typeface="Arial"/>
                <a:ea typeface="Arial"/>
              </a:rPr>
              <a:t>Facilitate </a:t>
            </a:r>
            <a:r>
              <a:rPr b="0" i="1" lang="en-US" sz="2800" spc="-1" strike="noStrike">
                <a:solidFill>
                  <a:srgbClr val="000000"/>
                </a:solidFill>
                <a:latin typeface="Arial"/>
                <a:ea typeface="Arial"/>
              </a:rPr>
              <a:t>reproducible</a:t>
            </a:r>
            <a:r>
              <a:rPr b="0" lang="en-US" sz="2800" spc="-1" strike="noStrike">
                <a:solidFill>
                  <a:srgbClr val="000000"/>
                </a:solidFill>
                <a:latin typeface="Arial"/>
                <a:ea typeface="Arial"/>
              </a:rPr>
              <a:t> and </a:t>
            </a:r>
            <a:r>
              <a:rPr b="0" i="1" lang="en-US" sz="2800" spc="-1" strike="noStrike">
                <a:solidFill>
                  <a:srgbClr val="000000"/>
                </a:solidFill>
                <a:latin typeface="Arial"/>
                <a:ea typeface="Arial"/>
              </a:rPr>
              <a:t>reusable</a:t>
            </a:r>
            <a:r>
              <a:rPr b="0" lang="en-US" sz="2800" spc="-1" strike="noStrike">
                <a:solidFill>
                  <a:srgbClr val="000000"/>
                </a:solidFill>
                <a:latin typeface="Arial"/>
                <a:ea typeface="Arial"/>
              </a:rPr>
              <a:t> research</a:t>
            </a:r>
            <a:endParaRPr b="0" lang="en-US" sz="2800" spc="-1" strike="noStrike">
              <a:solidFill>
                <a:srgbClr val="000000"/>
              </a:solidFill>
              <a:latin typeface="Arial"/>
            </a:endParaRPr>
          </a:p>
          <a:p>
            <a:pPr>
              <a:lnSpc>
                <a:spcPct val="110000"/>
              </a:lnSpc>
              <a:spcBef>
                <a:spcPts val="533"/>
              </a:spcBef>
              <a:buNone/>
              <a:tabLst>
                <a:tab algn="l" pos="0"/>
              </a:tabLst>
            </a:pPr>
            <a:endParaRPr b="0" lang="en-US" sz="1800" spc="-1" strike="noStrike">
              <a:solidFill>
                <a:srgbClr val="000000"/>
              </a:solidFill>
              <a:latin typeface="Arial"/>
            </a:endParaRPr>
          </a:p>
          <a:p>
            <a:pPr>
              <a:lnSpc>
                <a:spcPct val="110000"/>
              </a:lnSpc>
              <a:spcBef>
                <a:spcPts val="533"/>
              </a:spcBef>
              <a:buNone/>
              <a:tabLst>
                <a:tab algn="l" pos="0"/>
              </a:tabLst>
            </a:pPr>
            <a:endParaRPr b="0" lang="en-US" sz="1800" spc="-1" strike="noStrike">
              <a:solidFill>
                <a:srgbClr val="000000"/>
              </a:solidFill>
              <a:latin typeface="Arial"/>
            </a:endParaRPr>
          </a:p>
          <a:p>
            <a:pPr algn="ctr">
              <a:lnSpc>
                <a:spcPct val="110000"/>
              </a:lnSpc>
              <a:spcBef>
                <a:spcPts val="533"/>
              </a:spcBef>
              <a:buNone/>
              <a:tabLst>
                <a:tab algn="l" pos="0"/>
              </a:tabLst>
            </a:pPr>
            <a:br>
              <a:rPr sz="1800"/>
            </a:br>
            <a:r>
              <a:rPr b="0" lang="en-US" sz="1800" spc="-1" strike="noStrike">
                <a:solidFill>
                  <a:srgbClr val="000000"/>
                </a:solidFill>
                <a:latin typeface="Arial"/>
                <a:ea typeface="Calibri"/>
              </a:rPr>
              <a:t>Different workflow systems:</a:t>
            </a:r>
            <a:endParaRPr b="0" lang="en-US" sz="1800" spc="-1" strike="noStrike">
              <a:solidFill>
                <a:srgbClr val="000000"/>
              </a:solidFill>
              <a:latin typeface="Arial"/>
            </a:endParaRPr>
          </a:p>
          <a:p>
            <a:pPr marL="1219320">
              <a:lnSpc>
                <a:spcPct val="110000"/>
              </a:lnSpc>
              <a:spcBef>
                <a:spcPts val="374"/>
              </a:spcBef>
              <a:buNone/>
              <a:tabLst>
                <a:tab algn="l" pos="0"/>
              </a:tabLst>
            </a:pPr>
            <a:endParaRPr b="0" lang="en-US" sz="1800" spc="-1" strike="noStrike">
              <a:solidFill>
                <a:srgbClr val="000000"/>
              </a:solidFill>
              <a:latin typeface="Arial"/>
            </a:endParaRPr>
          </a:p>
        </p:txBody>
      </p:sp>
      <p:sp>
        <p:nvSpPr>
          <p:cNvPr id="195" name="Google Shape;298;p40"/>
          <p:cNvSpPr/>
          <p:nvPr/>
        </p:nvSpPr>
        <p:spPr>
          <a:xfrm>
            <a:off x="203040" y="76320"/>
            <a:ext cx="8940600" cy="685800"/>
          </a:xfrm>
          <a:prstGeom prst="rect">
            <a:avLst/>
          </a:prstGeom>
          <a:noFill/>
          <a:ln w="0">
            <a:noFill/>
          </a:ln>
        </p:spPr>
        <p:style>
          <a:lnRef idx="0"/>
          <a:fillRef idx="0"/>
          <a:effectRef idx="0"/>
          <a:fontRef idx="minor"/>
        </p:style>
        <p:txBody>
          <a:bodyPr numCol="1" spcCol="0" lIns="122040" rIns="122040" tIns="60840" bIns="60840" anchor="ctr">
            <a:noAutofit/>
          </a:bodyPr>
          <a:p>
            <a:pPr>
              <a:lnSpc>
                <a:spcPct val="100000"/>
              </a:lnSpc>
              <a:buNone/>
            </a:pPr>
            <a:r>
              <a:rPr b="1" lang="en-US" sz="3000" spc="-1" strike="noStrike">
                <a:solidFill>
                  <a:srgbClr val="000000"/>
                </a:solidFill>
                <a:latin typeface="Arial"/>
                <a:ea typeface="Arial"/>
              </a:rPr>
              <a:t>OpenMS workflows</a:t>
            </a:r>
            <a:endParaRPr b="0" lang="en-US" sz="3000" spc="-1" strike="noStrike">
              <a:latin typeface="Arial"/>
            </a:endParaRPr>
          </a:p>
        </p:txBody>
      </p:sp>
      <p:sp>
        <p:nvSpPr>
          <p:cNvPr id="196" name="TextBox 14"/>
          <p:cNvSpPr/>
          <p:nvPr/>
        </p:nvSpPr>
        <p:spPr>
          <a:xfrm>
            <a:off x="2520" y="6516000"/>
            <a:ext cx="30744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DK" sz="1800" spc="-1" strike="noStrike">
                <a:solidFill>
                  <a:srgbClr val="000000"/>
                </a:solidFill>
                <a:latin typeface="Arial"/>
                <a:ea typeface="Arial"/>
              </a:rPr>
              <a:t>9</a:t>
            </a:r>
            <a:endParaRPr b="0" lang="en-US"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10116</TotalTime>
  <Application>LibreOffice/7.3.2.2$Linux_X86_64 LibreOffice_project/30$Build-2</Application>
  <AppVersion>15.0000</AppVersion>
  <Words>1706</Words>
  <Paragraphs>167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2020-12-02T18:22:59Z</dcterms:created>
  <dc:creator>Eftychia Eva Kontou</dc:creator>
  <dc:description/>
  <dc:language>en-US</dc:language>
  <cp:lastModifiedBy/>
  <dcterms:modified xsi:type="dcterms:W3CDTF">2022-05-06T10:37:57Z</dcterms:modified>
  <cp:revision>578</cp:revision>
  <dc:subject/>
  <dc:title>Metabolomics of Specialized Metabolites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17</vt:i4>
  </property>
  <property fmtid="{D5CDD505-2E9C-101B-9397-08002B2CF9AE}" pid="3" name="PresentationFormat">
    <vt:lpwstr>Widescreen</vt:lpwstr>
  </property>
  <property fmtid="{D5CDD505-2E9C-101B-9397-08002B2CF9AE}" pid="4" name="Slides">
    <vt:i4>24</vt:i4>
  </property>
</Properties>
</file>